
<file path=[Content_Types].xml><?xml version="1.0" encoding="utf-8"?>
<Types xmlns="http://schemas.openxmlformats.org/package/2006/content-types">
  <Default ContentType="image/png" Extension="png"/>
  <Default ContentType="image/jpeg" Extension="B1BD3FD0"/>
  <Default ContentType="image/x-emf" Extension="emf"/>
  <Default ContentType="image/jpeg" Extension="jpeg"/>
  <Default ContentType="image/x-wmf" Extension="wmf"/>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theme+xml" PartName="/ppt/theme/theme2.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theme+xml" PartName="/ppt/theme/theme3.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drawingml.chart+xml" PartName="/ppt/charts/chart1.xml"/>
  <Override ContentType="application/vnd.openxmlformats-officedocument.themeOverride+xml" PartName="/ppt/theme/themeOverride1.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93" r:id="rId3"/>
    <p:sldMasterId id="2147483919" r:id="rId4"/>
  </p:sldMasterIdLst>
  <p:notesMasterIdLst>
    <p:notesMasterId r:id="rId48"/>
  </p:notesMasterIdLst>
  <p:sldIdLst>
    <p:sldId id="651" r:id="rId5"/>
    <p:sldId id="360" r:id="rId6"/>
    <p:sldId id="324" r:id="rId7"/>
    <p:sldId id="347" r:id="rId8"/>
    <p:sldId id="636" r:id="rId9"/>
    <p:sldId id="342" r:id="rId10"/>
    <p:sldId id="343" r:id="rId11"/>
    <p:sldId id="344" r:id="rId12"/>
    <p:sldId id="349" r:id="rId13"/>
    <p:sldId id="638" r:id="rId14"/>
    <p:sldId id="536" r:id="rId15"/>
    <p:sldId id="618" r:id="rId16"/>
    <p:sldId id="640" r:id="rId17"/>
    <p:sldId id="639" r:id="rId18"/>
    <p:sldId id="617" r:id="rId19"/>
    <p:sldId id="262" r:id="rId20"/>
    <p:sldId id="597" r:id="rId21"/>
    <p:sldId id="641" r:id="rId22"/>
    <p:sldId id="648" r:id="rId23"/>
    <p:sldId id="649" r:id="rId24"/>
    <p:sldId id="644" r:id="rId25"/>
    <p:sldId id="643" r:id="rId26"/>
    <p:sldId id="645" r:id="rId27"/>
    <p:sldId id="650" r:id="rId28"/>
    <p:sldId id="647" r:id="rId29"/>
    <p:sldId id="266" r:id="rId30"/>
    <p:sldId id="619" r:id="rId31"/>
    <p:sldId id="265" r:id="rId32"/>
    <p:sldId id="307" r:id="rId33"/>
    <p:sldId id="403" r:id="rId34"/>
    <p:sldId id="634" r:id="rId35"/>
    <p:sldId id="556" r:id="rId36"/>
    <p:sldId id="395" r:id="rId37"/>
    <p:sldId id="404" r:id="rId38"/>
    <p:sldId id="405" r:id="rId39"/>
    <p:sldId id="515" r:id="rId40"/>
    <p:sldId id="518" r:id="rId41"/>
    <p:sldId id="630" r:id="rId42"/>
    <p:sldId id="631" r:id="rId43"/>
    <p:sldId id="632" r:id="rId44"/>
    <p:sldId id="625" r:id="rId45"/>
    <p:sldId id="626" r:id="rId46"/>
    <p:sldId id="333" r:id="rId4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 Yeng Wong" initials="KYW" lastIdx="2" clrIdx="0">
    <p:extLst>
      <p:ext uri="{19B8F6BF-5375-455C-9EA6-DF929625EA0E}">
        <p15:presenceInfo xmlns:p15="http://schemas.microsoft.com/office/powerpoint/2012/main" userId="S-1-5-21-3403686892-2426362379-1209213441-1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CC"/>
    <a:srgbClr val="0033CC"/>
    <a:srgbClr val="0000FF"/>
    <a:srgbClr val="F67B00"/>
    <a:srgbClr val="CC6600"/>
    <a:srgbClr val="008000"/>
    <a:srgbClr val="CC9900"/>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2621" autoAdjust="0"/>
  </p:normalViewPr>
  <p:slideViewPr>
    <p:cSldViewPr>
      <p:cViewPr varScale="1">
        <p:scale>
          <a:sx n="59" d="100"/>
          <a:sy n="59" d="100"/>
        </p:scale>
        <p:origin x="1782" y="72"/>
      </p:cViewPr>
      <p:guideLst>
        <p:guide orient="horz" pos="2160"/>
        <p:guide pos="2880"/>
      </p:guideLst>
    </p:cSldViewPr>
  </p:slideViewPr>
  <p:notesTextViewPr>
    <p:cViewPr>
      <p:scale>
        <a:sx n="1" d="1"/>
        <a:sy n="1" d="1"/>
      </p:scale>
      <p:origin x="0" y="0"/>
    </p:cViewPr>
  </p:notesTextViewPr>
  <p:sorterViewPr>
    <p:cViewPr>
      <p:scale>
        <a:sx n="100" d="100"/>
        <a:sy n="100" d="100"/>
      </p:scale>
      <p:origin x="0" y="5802"/>
    </p:cViewPr>
  </p:sorterViewPr>
  <p:notesViewPr>
    <p:cSldViewPr>
      <p:cViewPr varScale="1">
        <p:scale>
          <a:sx n="83" d="100"/>
          <a:sy n="83" d="100"/>
        </p:scale>
        <p:origin x="-3108"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192038495188107E-2"/>
          <c:y val="2.6870945377110964E-2"/>
          <c:w val="0.88381835083114568"/>
          <c:h val="0.88672460753726579"/>
        </c:manualLayout>
      </c:layout>
      <c:scatterChart>
        <c:scatterStyle val="lineMarker"/>
        <c:varyColors val="0"/>
        <c:ser>
          <c:idx val="0"/>
          <c:order val="0"/>
          <c:tx>
            <c:strRef>
              <c:f>Sheet1!$B$2</c:f>
              <c:strCache>
                <c:ptCount val="1"/>
                <c:pt idx="0">
                  <c:v>US$</c:v>
                </c:pt>
              </c:strCache>
            </c:strRef>
          </c:tx>
          <c:xVal>
            <c:numRef>
              <c:f>Sheet1!$A$3:$A$54</c:f>
              <c:numCache>
                <c:formatCode>General</c:formatCode>
                <c:ptCount val="5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numCache>
            </c:numRef>
          </c:xVal>
          <c:yVal>
            <c:numRef>
              <c:f>Sheet1!$B$3:$B$54</c:f>
              <c:numCache>
                <c:formatCode>#,##0</c:formatCode>
                <c:ptCount val="52"/>
                <c:pt idx="0">
                  <c:v>428</c:v>
                </c:pt>
                <c:pt idx="1">
                  <c:v>449</c:v>
                </c:pt>
                <c:pt idx="2">
                  <c:v>472</c:v>
                </c:pt>
                <c:pt idx="3">
                  <c:v>511</c:v>
                </c:pt>
                <c:pt idx="4">
                  <c:v>485</c:v>
                </c:pt>
                <c:pt idx="5">
                  <c:v>516</c:v>
                </c:pt>
                <c:pt idx="6">
                  <c:v>566</c:v>
                </c:pt>
                <c:pt idx="7">
                  <c:v>626</c:v>
                </c:pt>
                <c:pt idx="8">
                  <c:v>708</c:v>
                </c:pt>
                <c:pt idx="9">
                  <c:v>812</c:v>
                </c:pt>
                <c:pt idx="10">
                  <c:v>925</c:v>
                </c:pt>
                <c:pt idx="11">
                  <c:v>1075</c:v>
                </c:pt>
                <c:pt idx="12">
                  <c:v>1371</c:v>
                </c:pt>
                <c:pt idx="13">
                  <c:v>1928</c:v>
                </c:pt>
                <c:pt idx="14">
                  <c:v>2359</c:v>
                </c:pt>
                <c:pt idx="15">
                  <c:v>2558</c:v>
                </c:pt>
                <c:pt idx="16">
                  <c:v>2645</c:v>
                </c:pt>
                <c:pt idx="17">
                  <c:v>2879</c:v>
                </c:pt>
                <c:pt idx="18">
                  <c:v>3420</c:v>
                </c:pt>
                <c:pt idx="19">
                  <c:v>4071</c:v>
                </c:pt>
                <c:pt idx="20">
                  <c:v>4990</c:v>
                </c:pt>
                <c:pt idx="21">
                  <c:v>5655</c:v>
                </c:pt>
                <c:pt idx="22">
                  <c:v>5975</c:v>
                </c:pt>
                <c:pt idx="23">
                  <c:v>6689</c:v>
                </c:pt>
                <c:pt idx="24">
                  <c:v>7117</c:v>
                </c:pt>
                <c:pt idx="25">
                  <c:v>6748</c:v>
                </c:pt>
                <c:pt idx="26">
                  <c:v>6853</c:v>
                </c:pt>
                <c:pt idx="27">
                  <c:v>7767</c:v>
                </c:pt>
                <c:pt idx="28">
                  <c:v>9303</c:v>
                </c:pt>
                <c:pt idx="29">
                  <c:v>10715</c:v>
                </c:pt>
                <c:pt idx="30">
                  <c:v>12745</c:v>
                </c:pt>
                <c:pt idx="31">
                  <c:v>14412</c:v>
                </c:pt>
                <c:pt idx="32">
                  <c:v>16099</c:v>
                </c:pt>
                <c:pt idx="33">
                  <c:v>18250</c:v>
                </c:pt>
                <c:pt idx="34">
                  <c:v>21421</c:v>
                </c:pt>
                <c:pt idx="35">
                  <c:v>24702</c:v>
                </c:pt>
                <c:pt idx="36">
                  <c:v>25929</c:v>
                </c:pt>
                <c:pt idx="37">
                  <c:v>26158</c:v>
                </c:pt>
                <c:pt idx="38">
                  <c:v>21647</c:v>
                </c:pt>
                <c:pt idx="39">
                  <c:v>21442</c:v>
                </c:pt>
                <c:pt idx="40">
                  <c:v>23414</c:v>
                </c:pt>
                <c:pt idx="41">
                  <c:v>21194</c:v>
                </c:pt>
                <c:pt idx="42">
                  <c:v>21705</c:v>
                </c:pt>
                <c:pt idx="43">
                  <c:v>23319</c:v>
                </c:pt>
                <c:pt idx="44">
                  <c:v>27046</c:v>
                </c:pt>
                <c:pt idx="45">
                  <c:v>29400</c:v>
                </c:pt>
                <c:pt idx="46">
                  <c:v>33114</c:v>
                </c:pt>
                <c:pt idx="47">
                  <c:v>38700</c:v>
                </c:pt>
                <c:pt idx="48">
                  <c:v>39255</c:v>
                </c:pt>
                <c:pt idx="49">
                  <c:v>37220</c:v>
                </c:pt>
                <c:pt idx="50">
                  <c:v>44790</c:v>
                </c:pt>
                <c:pt idx="51">
                  <c:v>50123</c:v>
                </c:pt>
              </c:numCache>
            </c:numRef>
          </c:yVal>
          <c:smooth val="0"/>
          <c:extLst>
            <c:ext xmlns:c16="http://schemas.microsoft.com/office/drawing/2014/chart" uri="{C3380CC4-5D6E-409C-BE32-E72D297353CC}">
              <c16:uniqueId val="{00000000-5870-48F0-AE1C-1F29BB789D0B}"/>
            </c:ext>
          </c:extLst>
        </c:ser>
        <c:dLbls>
          <c:showLegendKey val="0"/>
          <c:showVal val="0"/>
          <c:showCatName val="0"/>
          <c:showSerName val="0"/>
          <c:showPercent val="0"/>
          <c:showBubbleSize val="0"/>
        </c:dLbls>
        <c:axId val="98095056"/>
        <c:axId val="98091792"/>
      </c:scatterChart>
      <c:valAx>
        <c:axId val="98095056"/>
        <c:scaling>
          <c:orientation val="minMax"/>
          <c:max val="2011"/>
          <c:min val="1960"/>
        </c:scaling>
        <c:delete val="0"/>
        <c:axPos val="b"/>
        <c:numFmt formatCode="General" sourceLinked="1"/>
        <c:majorTickMark val="out"/>
        <c:minorTickMark val="none"/>
        <c:tickLblPos val="nextTo"/>
        <c:spPr>
          <a:ln>
            <a:noFill/>
          </a:ln>
        </c:spPr>
        <c:crossAx val="98091792"/>
        <c:crosses val="autoZero"/>
        <c:crossBetween val="midCat"/>
      </c:valAx>
      <c:valAx>
        <c:axId val="98091792"/>
        <c:scaling>
          <c:orientation val="minMax"/>
        </c:scaling>
        <c:delete val="0"/>
        <c:axPos val="l"/>
        <c:majorGridlines/>
        <c:numFmt formatCode="#,##0" sourceLinked="1"/>
        <c:majorTickMark val="out"/>
        <c:minorTickMark val="none"/>
        <c:tickLblPos val="nextTo"/>
        <c:crossAx val="98095056"/>
        <c:crosses val="autoZero"/>
        <c:crossBetween val="midCat"/>
      </c:valAx>
      <c:spPr>
        <a:solidFill>
          <a:schemeClr val="bg1"/>
        </a:solidFill>
      </c:spPr>
    </c:plotArea>
    <c:plotVisOnly val="1"/>
    <c:dispBlanksAs val="gap"/>
    <c:showDLblsOverMax val="0"/>
  </c:chart>
  <c:txPr>
    <a:bodyPr/>
    <a:lstStyle/>
    <a:p>
      <a:pPr>
        <a:defRPr sz="14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CC19DA83-0D40-4605-B805-F3E60F31746D}" type="datetimeFigureOut">
              <a:rPr lang="en-SG" smtClean="0"/>
              <a:pPr/>
              <a:t>5/8/2018</a:t>
            </a:fld>
            <a:endParaRPr lang="en-SG"/>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B00FF08-AF16-496B-9A52-3F24A15E9F73}" type="slidenum">
              <a:rPr lang="en-SG" smtClean="0"/>
              <a:pPr/>
              <a:t>‹#›</a:t>
            </a:fld>
            <a:endParaRPr lang="en-SG"/>
          </a:p>
        </p:txBody>
      </p:sp>
    </p:spTree>
    <p:extLst>
      <p:ext uri="{BB962C8B-B14F-4D97-AF65-F5344CB8AC3E}">
        <p14:creationId xmlns:p14="http://schemas.microsoft.com/office/powerpoint/2010/main" val="106364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5D6E00-E878-4735-A674-A782CD6B9604}" type="slidenum">
              <a:rPr lang="en-GB" sz="1200">
                <a:solidFill>
                  <a:srgbClr val="000000"/>
                </a:solidFill>
              </a:rPr>
              <a:pPr eaLnBrk="1" hangingPunct="1"/>
              <a:t>3</a:t>
            </a:fld>
            <a:endParaRPr lang="en-GB" sz="1200">
              <a:solidFill>
                <a:srgbClr val="000000"/>
              </a:solidFill>
            </a:endParaRPr>
          </a:p>
        </p:txBody>
      </p:sp>
      <p:sp>
        <p:nvSpPr>
          <p:cNvPr id="53250" name="Rectangle 2"/>
          <p:cNvSpPr>
            <a:spLocks noGrp="1" noRot="1" noChangeAspect="1" noChangeArrowheads="1" noTextEdit="1"/>
          </p:cNvSpPr>
          <p:nvPr>
            <p:ph type="sldImg"/>
          </p:nvPr>
        </p:nvSpPr>
        <p:spPr bwMode="auto">
          <a:xfrm>
            <a:off x="1201738" y="661988"/>
            <a:ext cx="46164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701675" y="4387850"/>
            <a:ext cx="5607050"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a:p>
        </p:txBody>
      </p:sp>
    </p:spTree>
    <p:extLst>
      <p:ext uri="{BB962C8B-B14F-4D97-AF65-F5344CB8AC3E}">
        <p14:creationId xmlns:p14="http://schemas.microsoft.com/office/powerpoint/2010/main" val="419232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B00FF08-AF16-496B-9A52-3F24A15E9F73}" type="slidenum">
              <a:rPr lang="en-SG" smtClean="0">
                <a:solidFill>
                  <a:prstClr val="black"/>
                </a:solidFill>
              </a:rPr>
              <a:pPr/>
              <a:t>15</a:t>
            </a:fld>
            <a:endParaRPr lang="en-SG">
              <a:solidFill>
                <a:prstClr val="black"/>
              </a:solidFill>
            </a:endParaRPr>
          </a:p>
        </p:txBody>
      </p:sp>
    </p:spTree>
    <p:extLst>
      <p:ext uri="{BB962C8B-B14F-4D97-AF65-F5344CB8AC3E}">
        <p14:creationId xmlns:p14="http://schemas.microsoft.com/office/powerpoint/2010/main" val="335664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A61CBB6-0FDF-4024-ADA6-E55278B853A5}" type="slidenum">
              <a:rPr lang="en-GB" sz="1200">
                <a:solidFill>
                  <a:prstClr val="black"/>
                </a:solidFill>
              </a:rPr>
              <a:pPr eaLnBrk="1" hangingPunct="1"/>
              <a:t>18</a:t>
            </a:fld>
            <a:endParaRPr lang="en-GB" sz="1200" dirty="0">
              <a:solidFill>
                <a:prstClr val="black"/>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How to read the master plan</a:t>
            </a:r>
          </a:p>
          <a:p>
            <a:pPr eaLnBrk="1" hangingPunct="1">
              <a:spcBef>
                <a:spcPct val="0"/>
              </a:spcBef>
              <a:buFontTx/>
              <a:buChar char="-"/>
            </a:pPr>
            <a:r>
              <a:rPr lang="en-US" dirty="0"/>
              <a:t> Land use – reflective of intended land use, may not be what is on ground</a:t>
            </a:r>
          </a:p>
          <a:p>
            <a:pPr eaLnBrk="1" hangingPunct="1">
              <a:spcBef>
                <a:spcPct val="0"/>
              </a:spcBef>
              <a:buFontTx/>
              <a:buChar char="-"/>
            </a:pPr>
            <a:r>
              <a:rPr lang="en-US" dirty="0"/>
              <a:t> GPR: intensity</a:t>
            </a:r>
          </a:p>
          <a:p>
            <a:pPr eaLnBrk="1" hangingPunct="1">
              <a:spcBef>
                <a:spcPct val="0"/>
              </a:spcBef>
              <a:buFontTx/>
              <a:buChar char="-"/>
            </a:pPr>
            <a:r>
              <a:rPr lang="en-US" dirty="0"/>
              <a:t> Height controls</a:t>
            </a:r>
          </a:p>
          <a:p>
            <a:pPr eaLnBrk="1" hangingPunct="1">
              <a:spcBef>
                <a:spcPct val="0"/>
              </a:spcBef>
              <a:buFontTx/>
              <a:buChar char="-"/>
            </a:pPr>
            <a:r>
              <a:rPr lang="en-US" dirty="0"/>
              <a:t> Implementation timeframe: 10-15 years</a:t>
            </a:r>
          </a:p>
          <a:p>
            <a:pPr eaLnBrk="1" hangingPunct="1">
              <a:spcBef>
                <a:spcPct val="0"/>
              </a:spcBef>
            </a:pPr>
            <a:endParaRPr lang="en-US" dirty="0"/>
          </a:p>
        </p:txBody>
      </p:sp>
    </p:spTree>
    <p:extLst>
      <p:ext uri="{BB962C8B-B14F-4D97-AF65-F5344CB8AC3E}">
        <p14:creationId xmlns:p14="http://schemas.microsoft.com/office/powerpoint/2010/main" val="166109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CCE4F9B-8617-4B02-AB35-E28A4B7256EA}" type="slidenum">
              <a:rPr lang="en-US" sz="1200">
                <a:solidFill>
                  <a:prstClr val="black"/>
                </a:solidFill>
              </a:rPr>
              <a:pPr eaLnBrk="1" hangingPunct="1"/>
              <a:t>20</a:t>
            </a:fld>
            <a:endParaRPr lang="en-US" sz="1200">
              <a:solidFill>
                <a:prstClr val="black"/>
              </a:solidFill>
            </a:endParaRPr>
          </a:p>
        </p:txBody>
      </p:sp>
      <p:sp>
        <p:nvSpPr>
          <p:cNvPr id="74754" name="Rectangle 7"/>
          <p:cNvSpPr txBox="1">
            <a:spLocks noGrp="1" noChangeArrowheads="1"/>
          </p:cNvSpPr>
          <p:nvPr/>
        </p:nvSpPr>
        <p:spPr bwMode="auto">
          <a:xfrm>
            <a:off x="3970338" y="8774113"/>
            <a:ext cx="303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2" tIns="46406" rIns="92812" bIns="46406" anchor="b"/>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7FB03F0C-2DBB-4C90-8392-E3B557FB9F4F}" type="slidenum">
              <a:rPr lang="en-US" sz="1200">
                <a:solidFill>
                  <a:prstClr val="black"/>
                </a:solidFill>
                <a:latin typeface="Calibri" panose="020F0502020204030204" pitchFamily="34" charset="0"/>
              </a:rPr>
              <a:pPr algn="r" eaLnBrk="1" hangingPunct="1"/>
              <a:t>20</a:t>
            </a:fld>
            <a:endParaRPr lang="en-US" sz="1200">
              <a:solidFill>
                <a:prstClr val="black"/>
              </a:solidFill>
              <a:latin typeface="Calibri" panose="020F0502020204030204" pitchFamily="34" charset="0"/>
            </a:endParaRPr>
          </a:p>
        </p:txBody>
      </p:sp>
      <p:sp>
        <p:nvSpPr>
          <p:cNvPr id="74755" name="Rectangle 2"/>
          <p:cNvSpPr>
            <a:spLocks noGrp="1" noRot="1" noChangeAspect="1" noChangeArrowheads="1" noTextEdit="1"/>
          </p:cNvSpPr>
          <p:nvPr>
            <p:ph type="sldImg"/>
          </p:nvPr>
        </p:nvSpPr>
        <p:spPr bwMode="auto">
          <a:xfrm>
            <a:off x="1196975" y="693738"/>
            <a:ext cx="4618038"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39800" y="4387850"/>
            <a:ext cx="513080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z="1900"/>
          </a:p>
        </p:txBody>
      </p:sp>
    </p:spTree>
    <p:extLst>
      <p:ext uri="{BB962C8B-B14F-4D97-AF65-F5344CB8AC3E}">
        <p14:creationId xmlns:p14="http://schemas.microsoft.com/office/powerpoint/2010/main" val="111830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620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620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620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620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620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620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620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620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70F72A3-2283-4CAE-8C8B-B1EA8F0CAD85}" type="slidenum">
              <a:rPr lang="en-US" sz="1200">
                <a:solidFill>
                  <a:prstClr val="black"/>
                </a:solidFill>
              </a:rPr>
              <a:pPr eaLnBrk="1" hangingPunct="1"/>
              <a:t>21</a:t>
            </a:fld>
            <a:endParaRPr lang="en-US" sz="1200" dirty="0">
              <a:solidFill>
                <a:prstClr val="black"/>
              </a:solidFill>
            </a:endParaRPr>
          </a:p>
        </p:txBody>
      </p:sp>
      <p:sp>
        <p:nvSpPr>
          <p:cNvPr id="78850" name="Rectangle 2"/>
          <p:cNvSpPr>
            <a:spLocks noGrp="1" noRot="1" noChangeAspect="1" noChangeArrowheads="1" noTextEdit="1"/>
          </p:cNvSpPr>
          <p:nvPr>
            <p:ph type="sldImg"/>
          </p:nvPr>
        </p:nvSpPr>
        <p:spPr bwMode="auto">
          <a:xfrm>
            <a:off x="1200150" y="693738"/>
            <a:ext cx="4618038"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701675" y="4389438"/>
            <a:ext cx="5607050"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z="1800" dirty="0">
              <a:ea typeface="SimSun" panose="02010600030101010101" pitchFamily="2" charset="-122"/>
            </a:endParaRPr>
          </a:p>
        </p:txBody>
      </p:sp>
      <p:sp>
        <p:nvSpPr>
          <p:cNvPr id="2" name="Footer Placeholder 1"/>
          <p:cNvSpPr>
            <a:spLocks noGrp="1"/>
          </p:cNvSpPr>
          <p:nvPr>
            <p:ph type="ftr" sz="quarter" idx="10"/>
          </p:nvPr>
        </p:nvSpPr>
        <p:spPr/>
        <p:txBody>
          <a:bodyPr/>
          <a:lstStyle/>
          <a:p>
            <a:r>
              <a:rPr lang="en-US" dirty="0">
                <a:solidFill>
                  <a:prstClr val="black"/>
                </a:solidFill>
              </a:rPr>
              <a:t>These slides are meant as reference for the course only and must not be reproduced in any other form for any other use</a:t>
            </a:r>
            <a:endParaRPr lang="en-SG" dirty="0">
              <a:solidFill>
                <a:prstClr val="black"/>
              </a:solidFill>
            </a:endParaRPr>
          </a:p>
        </p:txBody>
      </p:sp>
    </p:spTree>
    <p:extLst>
      <p:ext uri="{BB962C8B-B14F-4D97-AF65-F5344CB8AC3E}">
        <p14:creationId xmlns:p14="http://schemas.microsoft.com/office/powerpoint/2010/main" val="382685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46175" y="682625"/>
            <a:ext cx="4570413" cy="3429000"/>
          </a:xfrm>
          <a:ln/>
        </p:spPr>
      </p:sp>
      <p:sp>
        <p:nvSpPr>
          <p:cNvPr id="102403" name="Rectangle 3"/>
          <p:cNvSpPr>
            <a:spLocks noGrp="1" noChangeArrowheads="1"/>
          </p:cNvSpPr>
          <p:nvPr>
            <p:ph type="body" idx="1"/>
          </p:nvPr>
        </p:nvSpPr>
        <p:spPr>
          <a:xfrm>
            <a:off x="916781" y="4340680"/>
            <a:ext cx="5024438" cy="41199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p:cNvSpPr>
            <a:spLocks noGrp="1"/>
          </p:cNvSpPr>
          <p:nvPr>
            <p:ph type="ftr" sz="quarter" idx="10"/>
          </p:nvPr>
        </p:nvSpPr>
        <p:spPr/>
        <p:txBody>
          <a:bodyPr/>
          <a:lstStyle/>
          <a:p>
            <a:r>
              <a:rPr lang="en-US" dirty="0">
                <a:solidFill>
                  <a:prstClr val="black"/>
                </a:solidFill>
              </a:rPr>
              <a:t>These slides are meant as reference for the course only and must not be reproduced in any other form for any other use</a:t>
            </a:r>
            <a:endParaRPr lang="en-SG" dirty="0">
              <a:solidFill>
                <a:prstClr val="black"/>
              </a:solidFill>
            </a:endParaRPr>
          </a:p>
        </p:txBody>
      </p:sp>
    </p:spTree>
    <p:extLst>
      <p:ext uri="{BB962C8B-B14F-4D97-AF65-F5344CB8AC3E}">
        <p14:creationId xmlns:p14="http://schemas.microsoft.com/office/powerpoint/2010/main" val="166462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B00FF08-AF16-496B-9A52-3F24A15E9F73}" type="slidenum">
              <a:rPr lang="en-SG" smtClean="0">
                <a:solidFill>
                  <a:prstClr val="black"/>
                </a:solidFill>
              </a:rPr>
              <a:pPr/>
              <a:t>25</a:t>
            </a:fld>
            <a:endParaRPr lang="en-SG">
              <a:solidFill>
                <a:prstClr val="black"/>
              </a:solidFill>
            </a:endParaRPr>
          </a:p>
        </p:txBody>
      </p:sp>
    </p:spTree>
    <p:extLst>
      <p:ext uri="{BB962C8B-B14F-4D97-AF65-F5344CB8AC3E}">
        <p14:creationId xmlns:p14="http://schemas.microsoft.com/office/powerpoint/2010/main" val="508583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C3486A-64E9-4607-B4EC-72B98F434362}" type="slidenum">
              <a:rPr lang="en-US" smtClean="0">
                <a:solidFill>
                  <a:prstClr val="black"/>
                </a:solidFill>
                <a:latin typeface="Calibri" pitchFamily="34" charset="0"/>
              </a:rPr>
              <a:pPr eaLnBrk="1" hangingPunct="1"/>
              <a:t>30</a:t>
            </a:fld>
            <a:endParaRPr lang="en-US">
              <a:solidFill>
                <a:prstClr val="black"/>
              </a:solidFill>
              <a:latin typeface="Calibri" pitchFamily="34" charset="0"/>
            </a:endParaRPr>
          </a:p>
        </p:txBody>
      </p:sp>
    </p:spTree>
    <p:extLst>
      <p:ext uri="{BB962C8B-B14F-4D97-AF65-F5344CB8AC3E}">
        <p14:creationId xmlns:p14="http://schemas.microsoft.com/office/powerpoint/2010/main" val="881817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09C90F-A299-4289-9692-ED49FA40C60D}" type="slidenum">
              <a:rPr lang="en-US" altLang="en-US" sz="1300" smtClean="0">
                <a:solidFill>
                  <a:prstClr val="black"/>
                </a:solidFill>
              </a:rPr>
              <a:pPr>
                <a:spcBef>
                  <a:spcPct val="0"/>
                </a:spcBef>
              </a:pPr>
              <a:t>31</a:t>
            </a:fld>
            <a:endParaRPr lang="en-US" altLang="en-US" sz="1300">
              <a:solidFill>
                <a:prstClr val="black"/>
              </a:solidFill>
            </a:endParaRPr>
          </a:p>
        </p:txBody>
      </p:sp>
      <p:sp>
        <p:nvSpPr>
          <p:cNvPr id="53251" name="Rectangle 2"/>
          <p:cNvSpPr>
            <a:spLocks noGrp="1" noRot="1" noChangeAspect="1" noChangeArrowheads="1" noTextEdit="1"/>
          </p:cNvSpPr>
          <p:nvPr>
            <p:ph type="sldImg"/>
          </p:nvPr>
        </p:nvSpPr>
        <p:spPr>
          <a:xfrm>
            <a:off x="1258888" y="720725"/>
            <a:ext cx="4800600" cy="360045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GB"/>
          </a:p>
        </p:txBody>
      </p:sp>
    </p:spTree>
    <p:extLst>
      <p:ext uri="{BB962C8B-B14F-4D97-AF65-F5344CB8AC3E}">
        <p14:creationId xmlns:p14="http://schemas.microsoft.com/office/powerpoint/2010/main" val="331879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A2A381-4733-4298-8D50-C30470333A06}" type="slidenum">
              <a:rPr lang="en-US">
                <a:solidFill>
                  <a:prstClr val="black"/>
                </a:solidFill>
              </a:rPr>
              <a:pPr eaLnBrk="1" hangingPunct="1"/>
              <a:t>32</a:t>
            </a:fld>
            <a:endParaRPr lang="en-US">
              <a:solidFill>
                <a:prstClr val="black"/>
              </a:solidFill>
            </a:endParaRPr>
          </a:p>
        </p:txBody>
      </p:sp>
      <p:sp>
        <p:nvSpPr>
          <p:cNvPr id="151555" name="Rectangle 2"/>
          <p:cNvSpPr>
            <a:spLocks noGrp="1" noRot="1" noChangeAspect="1" noChangeArrowheads="1" noTextEdit="1"/>
          </p:cNvSpPr>
          <p:nvPr>
            <p:ph type="sldImg"/>
          </p:nvPr>
        </p:nvSpPr>
        <p:spPr>
          <a:xfrm>
            <a:off x="930275" y="742950"/>
            <a:ext cx="4937125" cy="3702050"/>
          </a:xfrm>
          <a:ln/>
        </p:spPr>
      </p:sp>
      <p:sp>
        <p:nvSpPr>
          <p:cNvPr id="151556" name="Rectangle 3"/>
          <p:cNvSpPr>
            <a:spLocks noGrp="1" noChangeArrowheads="1"/>
          </p:cNvSpPr>
          <p:nvPr>
            <p:ph type="body" idx="1"/>
          </p:nvPr>
        </p:nvSpPr>
        <p:spPr>
          <a:xfrm>
            <a:off x="679450" y="4687888"/>
            <a:ext cx="58610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1760866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BFFB0EB-8508-4EF9-B180-8ABD5C57582E}" type="slidenum">
              <a:rPr lang="en-US" sz="1200">
                <a:solidFill>
                  <a:prstClr val="black"/>
                </a:solidFill>
              </a:rPr>
              <a:pPr eaLnBrk="1" hangingPunct="1"/>
              <a:t>33</a:t>
            </a:fld>
            <a:endParaRPr lang="en-US" sz="1200">
              <a:solidFill>
                <a:prstClr val="black"/>
              </a:solidFill>
            </a:endParaRPr>
          </a:p>
        </p:txBody>
      </p:sp>
      <p:sp>
        <p:nvSpPr>
          <p:cNvPr id="89090" name="Rectangle 7"/>
          <p:cNvSpPr txBox="1">
            <a:spLocks noGrp="1" noChangeArrowheads="1"/>
          </p:cNvSpPr>
          <p:nvPr/>
        </p:nvSpPr>
        <p:spPr bwMode="auto">
          <a:xfrm>
            <a:off x="3970338" y="8774113"/>
            <a:ext cx="303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2" tIns="46406" rIns="92812" bIns="46406" anchor="b"/>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7AEB203-C8AF-42F3-987B-AA30BCB62499}" type="slidenum">
              <a:rPr lang="en-GB" sz="1200">
                <a:solidFill>
                  <a:prstClr val="black"/>
                </a:solidFill>
                <a:latin typeface="Calibri" panose="020F0502020204030204" pitchFamily="34" charset="0"/>
              </a:rPr>
              <a:pPr algn="r" eaLnBrk="1" hangingPunct="1"/>
              <a:t>33</a:t>
            </a:fld>
            <a:endParaRPr lang="en-GB" sz="1200">
              <a:solidFill>
                <a:prstClr val="black"/>
              </a:solidFill>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xfrm>
            <a:off x="1206500" y="661988"/>
            <a:ext cx="4613275" cy="3460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38213" y="4389438"/>
            <a:ext cx="5226050" cy="4129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029" tIns="38822" rIns="79029" bIns="38822"/>
          <a:lstStyle/>
          <a:p>
            <a:pPr marL="212725" indent="-212725" eaLnBrk="1" hangingPunct="1">
              <a:spcBef>
                <a:spcPct val="0"/>
              </a:spcBef>
            </a:pPr>
            <a:endParaRPr lang="en-GB" altLang="ko-KR" sz="1500" dirty="0">
              <a:ea typeface="Gulim" panose="020B0600000101010101" pitchFamily="34" charset="-127"/>
            </a:endParaRPr>
          </a:p>
        </p:txBody>
      </p:sp>
    </p:spTree>
    <p:extLst>
      <p:ext uri="{BB962C8B-B14F-4D97-AF65-F5344CB8AC3E}">
        <p14:creationId xmlns:p14="http://schemas.microsoft.com/office/powerpoint/2010/main" val="135112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B00FF08-AF16-496B-9A52-3F24A15E9F73}" type="slidenum">
              <a:rPr lang="en-SG" smtClean="0"/>
              <a:pPr/>
              <a:t>4</a:t>
            </a:fld>
            <a:endParaRPr lang="en-SG"/>
          </a:p>
        </p:txBody>
      </p:sp>
    </p:spTree>
    <p:extLst>
      <p:ext uri="{BB962C8B-B14F-4D97-AF65-F5344CB8AC3E}">
        <p14:creationId xmlns:p14="http://schemas.microsoft.com/office/powerpoint/2010/main" val="253712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EF5DA0-2ED1-4D38-A3CD-FB6BB2EE95AF}" type="slidenum">
              <a:rPr lang="en-US" smtClean="0">
                <a:solidFill>
                  <a:prstClr val="black"/>
                </a:solidFill>
                <a:latin typeface="Calibri" pitchFamily="34" charset="0"/>
              </a:rPr>
              <a:pPr eaLnBrk="1" hangingPunct="1"/>
              <a:t>34</a:t>
            </a:fld>
            <a:endParaRPr lang="en-US">
              <a:solidFill>
                <a:prstClr val="black"/>
              </a:solidFill>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u="none" dirty="0"/>
          </a:p>
        </p:txBody>
      </p:sp>
    </p:spTree>
    <p:extLst>
      <p:ext uri="{BB962C8B-B14F-4D97-AF65-F5344CB8AC3E}">
        <p14:creationId xmlns:p14="http://schemas.microsoft.com/office/powerpoint/2010/main" val="21623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52FFCF-EA5B-4BE6-B07C-AD2D65D8144A}" type="slidenum">
              <a:rPr lang="en-US">
                <a:solidFill>
                  <a:prstClr val="black"/>
                </a:solidFill>
                <a:latin typeface="Arial" panose="020B0604020202020204" pitchFamily="34" charset="0"/>
              </a:rPr>
              <a:pPr>
                <a:spcBef>
                  <a:spcPct val="0"/>
                </a:spcBef>
              </a:pPr>
              <a:t>36</a:t>
            </a:fld>
            <a:endParaRPr lang="en-US">
              <a:solidFill>
                <a:prstClr val="black"/>
              </a:solidFill>
              <a:latin typeface="Arial" panose="020B0604020202020204" pitchFamily="34" charset="0"/>
            </a:endParaRPr>
          </a:p>
        </p:txBody>
      </p:sp>
      <p:sp>
        <p:nvSpPr>
          <p:cNvPr id="50179" name="Rectangle 7"/>
          <p:cNvSpPr txBox="1">
            <a:spLocks noGrp="1" noChangeArrowheads="1"/>
          </p:cNvSpPr>
          <p:nvPr/>
        </p:nvSpPr>
        <p:spPr bwMode="auto">
          <a:xfrm>
            <a:off x="3970338" y="8774113"/>
            <a:ext cx="303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2" tIns="46406" rIns="92812" bIns="46406" anchor="b"/>
          <a:lstStyle>
            <a:lvl1pPr defTabSz="925513">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25513">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25513">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25513">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25513">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0"/>
              </a:spcBef>
            </a:pPr>
            <a:fld id="{0462FC6C-C0D8-46BB-AD0C-EAE30115A713}" type="slidenum">
              <a:rPr lang="en-US">
                <a:solidFill>
                  <a:prstClr val="black"/>
                </a:solidFill>
              </a:rPr>
              <a:pPr algn="r">
                <a:spcBef>
                  <a:spcPct val="0"/>
                </a:spcBef>
              </a:pPr>
              <a:t>36</a:t>
            </a:fld>
            <a:endParaRPr lang="en-US">
              <a:solidFill>
                <a:prstClr val="black"/>
              </a:solidFill>
            </a:endParaRPr>
          </a:p>
        </p:txBody>
      </p:sp>
      <p:sp>
        <p:nvSpPr>
          <p:cNvPr id="50180" name="Rectangle 2"/>
          <p:cNvSpPr>
            <a:spLocks noGrp="1" noRot="1" noChangeAspect="1" noChangeArrowheads="1" noTextEdit="1"/>
          </p:cNvSpPr>
          <p:nvPr>
            <p:ph type="sldImg"/>
          </p:nvPr>
        </p:nvSpPr>
        <p:spPr bwMode="auto">
          <a:xfrm>
            <a:off x="1201738" y="695325"/>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3"/>
          <p:cNvSpPr>
            <a:spLocks noGrp="1" noChangeArrowheads="1"/>
          </p:cNvSpPr>
          <p:nvPr>
            <p:ph type="body" idx="1"/>
          </p:nvPr>
        </p:nvSpPr>
        <p:spPr bwMode="auto">
          <a:xfrm>
            <a:off x="701675" y="4386263"/>
            <a:ext cx="5607050" cy="415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400" dirty="0"/>
          </a:p>
        </p:txBody>
      </p:sp>
    </p:spTree>
    <p:extLst>
      <p:ext uri="{BB962C8B-B14F-4D97-AF65-F5344CB8AC3E}">
        <p14:creationId xmlns:p14="http://schemas.microsoft.com/office/powerpoint/2010/main" val="315397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265" y="4387136"/>
            <a:ext cx="6256695" cy="4156234"/>
          </a:xfrm>
        </p:spPr>
        <p:txBody>
          <a:bodyPr/>
          <a:lstStyle/>
          <a:p>
            <a:endParaRPr lang="en-SG" dirty="0"/>
          </a:p>
        </p:txBody>
      </p:sp>
      <p:sp>
        <p:nvSpPr>
          <p:cNvPr id="4" name="Slide Number Placeholder 3"/>
          <p:cNvSpPr>
            <a:spLocks noGrp="1"/>
          </p:cNvSpPr>
          <p:nvPr>
            <p:ph type="sldNum" sz="quarter" idx="10"/>
          </p:nvPr>
        </p:nvSpPr>
        <p:spPr/>
        <p:txBody>
          <a:bodyPr/>
          <a:lstStyle/>
          <a:p>
            <a:fld id="{1B00FF08-AF16-496B-9A52-3F24A15E9F73}" type="slidenum">
              <a:rPr lang="en-SG" smtClean="0">
                <a:solidFill>
                  <a:prstClr val="black"/>
                </a:solidFill>
              </a:rPr>
              <a:pPr/>
              <a:t>37</a:t>
            </a:fld>
            <a:endParaRPr lang="en-SG">
              <a:solidFill>
                <a:prstClr val="black"/>
              </a:solidFill>
            </a:endParaRPr>
          </a:p>
        </p:txBody>
      </p:sp>
    </p:spTree>
    <p:extLst>
      <p:ext uri="{BB962C8B-B14F-4D97-AF65-F5344CB8AC3E}">
        <p14:creationId xmlns:p14="http://schemas.microsoft.com/office/powerpoint/2010/main" val="422070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0FF08-AF16-496B-9A52-3F24A15E9F73}" type="slidenum">
              <a:rPr lang="en-SG" smtClean="0">
                <a:solidFill>
                  <a:prstClr val="black"/>
                </a:solidFill>
              </a:rPr>
              <a:pPr/>
              <a:t>40</a:t>
            </a:fld>
            <a:endParaRPr lang="en-SG">
              <a:solidFill>
                <a:prstClr val="black"/>
              </a:solidFill>
            </a:endParaRPr>
          </a:p>
        </p:txBody>
      </p:sp>
    </p:spTree>
    <p:extLst>
      <p:ext uri="{BB962C8B-B14F-4D97-AF65-F5344CB8AC3E}">
        <p14:creationId xmlns:p14="http://schemas.microsoft.com/office/powerpoint/2010/main" val="1173388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F2C04E-B36C-4A64-842B-45BA1BD0DBA9}" type="slidenum">
              <a:rPr lang="en-US"/>
              <a:pPr eaLnBrk="1" hangingPunct="1"/>
              <a:t>43</a:t>
            </a:fld>
            <a:endParaRPr lang="en-US"/>
          </a:p>
        </p:txBody>
      </p:sp>
      <p:sp>
        <p:nvSpPr>
          <p:cNvPr id="76803" name="Rectangle 2"/>
          <p:cNvSpPr>
            <a:spLocks noGrp="1" noRot="1" noChangeAspect="1" noChangeArrowheads="1" noTextEdit="1"/>
          </p:cNvSpPr>
          <p:nvPr>
            <p:ph type="sldImg"/>
          </p:nvPr>
        </p:nvSpPr>
        <p:spPr>
          <a:xfrm>
            <a:off x="922338" y="746125"/>
            <a:ext cx="4967287" cy="3727450"/>
          </a:xfrm>
          <a:ln/>
        </p:spPr>
      </p:sp>
      <p:sp>
        <p:nvSpPr>
          <p:cNvPr id="76804" name="Rectangle 3"/>
          <p:cNvSpPr>
            <a:spLocks noGrp="1" noChangeArrowheads="1"/>
          </p:cNvSpPr>
          <p:nvPr>
            <p:ph type="body" idx="1"/>
          </p:nvPr>
        </p:nvSpPr>
        <p:spPr>
          <a:xfrm>
            <a:off x="476250" y="4721225"/>
            <a:ext cx="5765800"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9523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AA80A3-A467-4C67-B289-AA9073034D53}" type="slidenum">
              <a:rPr lang="en-GB">
                <a:solidFill>
                  <a:prstClr val="black"/>
                </a:solidFill>
                <a:latin typeface="Arial" panose="020B0604020202020204" pitchFamily="34" charset="0"/>
              </a:rPr>
              <a:pPr>
                <a:spcBef>
                  <a:spcPct val="0"/>
                </a:spcBef>
              </a:pPr>
              <a:t>5</a:t>
            </a:fld>
            <a:endParaRPr lang="en-GB" dirty="0">
              <a:solidFill>
                <a:prstClr val="black"/>
              </a:solidFill>
              <a:latin typeface="Arial" panose="020B0604020202020204" pitchFamily="34" charset="0"/>
            </a:endParaRPr>
          </a:p>
        </p:txBody>
      </p:sp>
    </p:spTree>
    <p:extLst>
      <p:ext uri="{BB962C8B-B14F-4D97-AF65-F5344CB8AC3E}">
        <p14:creationId xmlns:p14="http://schemas.microsoft.com/office/powerpoint/2010/main" val="180846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37E66F-1C44-42FF-A7C9-AED0C1749753}" type="slidenum">
              <a:rPr lang="en-US" smtClean="0"/>
              <a:pPr/>
              <a:t>6</a:t>
            </a:fld>
            <a:endParaRPr lang="en-US"/>
          </a:p>
        </p:txBody>
      </p:sp>
    </p:spTree>
    <p:extLst>
      <p:ext uri="{BB962C8B-B14F-4D97-AF65-F5344CB8AC3E}">
        <p14:creationId xmlns:p14="http://schemas.microsoft.com/office/powerpoint/2010/main" val="83502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0F06B4-C76B-420B-B261-7C280C6C731B}" type="slidenum">
              <a:rPr lang="en-US">
                <a:solidFill>
                  <a:srgbClr val="000000"/>
                </a:solidFill>
              </a:rPr>
              <a:pPr eaLnBrk="1" hangingPunct="1"/>
              <a:t>7</a:t>
            </a:fld>
            <a:endParaRPr lang="en-US">
              <a:solidFill>
                <a:srgbClr val="000000"/>
              </a:solidFill>
            </a:endParaRPr>
          </a:p>
        </p:txBody>
      </p:sp>
      <p:sp>
        <p:nvSpPr>
          <p:cNvPr id="14339" name="Rectangle 2"/>
          <p:cNvSpPr>
            <a:spLocks noGrp="1" noRot="1" noChangeAspect="1" noChangeArrowheads="1" noTextEdit="1"/>
          </p:cNvSpPr>
          <p:nvPr>
            <p:ph type="sldImg"/>
          </p:nvPr>
        </p:nvSpPr>
        <p:spPr bwMode="auto">
          <a:xfrm>
            <a:off x="922338" y="746125"/>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681038" y="4722813"/>
            <a:ext cx="5443537" cy="447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i="0" dirty="0"/>
          </a:p>
        </p:txBody>
      </p:sp>
      <p:sp>
        <p:nvSpPr>
          <p:cNvPr id="143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spTree>
    <p:extLst>
      <p:ext uri="{BB962C8B-B14F-4D97-AF65-F5344CB8AC3E}">
        <p14:creationId xmlns:p14="http://schemas.microsoft.com/office/powerpoint/2010/main" val="157993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shown in the last 3 days,</a:t>
            </a:r>
            <a:r>
              <a:rPr lang="en-US" baseline="0" dirty="0"/>
              <a:t> urban planning in Singapore is a very disciplined and rigorous process as land resources are extremely scarce. </a:t>
            </a:r>
          </a:p>
          <a:p>
            <a:endParaRPr lang="en-US" baseline="0" dirty="0"/>
          </a:p>
          <a:p>
            <a:r>
              <a:rPr lang="en-US" baseline="0" dirty="0"/>
              <a:t>The master plan allocates land for competing uses such as housing, commerce, industry, transport, recreation and </a:t>
            </a:r>
            <a:r>
              <a:rPr lang="en-US" baseline="0" dirty="0" err="1"/>
              <a:t>defence</a:t>
            </a:r>
            <a:r>
              <a:rPr lang="en-US" baseline="0" dirty="0"/>
              <a:t> for various locations and determines the development intensity, </a:t>
            </a:r>
            <a:r>
              <a:rPr lang="en-US" baseline="0" dirty="0" err="1"/>
              <a:t>storey</a:t>
            </a:r>
            <a:r>
              <a:rPr lang="en-US" baseline="0" dirty="0"/>
              <a:t> height and building form. </a:t>
            </a:r>
          </a:p>
          <a:p>
            <a:endParaRPr lang="en-US" baseline="0" dirty="0"/>
          </a:p>
          <a:p>
            <a:r>
              <a:rPr lang="en-US" baseline="0" dirty="0"/>
              <a:t>But plans are just plans. When does it become reality?</a:t>
            </a:r>
          </a:p>
          <a:p>
            <a:endParaRPr lang="en-US" baseline="0" dirty="0"/>
          </a:p>
          <a:p>
            <a:r>
              <a:rPr lang="en-US" baseline="0" dirty="0"/>
              <a:t>The way Singapore looks today is a large extent a result of the government’s effective implementation of its urban development plans.</a:t>
            </a:r>
            <a:endParaRPr lang="en-SG" dirty="0"/>
          </a:p>
        </p:txBody>
      </p:sp>
      <p:sp>
        <p:nvSpPr>
          <p:cNvPr id="4" name="Slide Number Placeholder 3"/>
          <p:cNvSpPr>
            <a:spLocks noGrp="1"/>
          </p:cNvSpPr>
          <p:nvPr>
            <p:ph type="sldNum" sz="quarter" idx="10"/>
          </p:nvPr>
        </p:nvSpPr>
        <p:spPr/>
        <p:txBody>
          <a:bodyPr/>
          <a:lstStyle/>
          <a:p>
            <a:fld id="{170EF2DA-7DC5-4F5F-A4D3-2F03D8DB1B76}" type="slidenum">
              <a:rPr lang="en-SG" smtClean="0">
                <a:solidFill>
                  <a:prstClr val="black"/>
                </a:solidFill>
              </a:rPr>
              <a:pPr/>
              <a:t>10</a:t>
            </a:fld>
            <a:endParaRPr lang="en-SG">
              <a:solidFill>
                <a:prstClr val="black"/>
              </a:solidFill>
            </a:endParaRPr>
          </a:p>
        </p:txBody>
      </p:sp>
    </p:spTree>
    <p:extLst>
      <p:ext uri="{BB962C8B-B14F-4D97-AF65-F5344CB8AC3E}">
        <p14:creationId xmlns:p14="http://schemas.microsoft.com/office/powerpoint/2010/main" val="220310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3FDF7E-E099-45AB-9C37-9B6AE5C5B31C}" type="slidenum">
              <a:rPr lang="en-US">
                <a:solidFill>
                  <a:prstClr val="black"/>
                </a:solidFill>
              </a:rPr>
              <a:pPr eaLnBrk="1" hangingPunct="1"/>
              <a:t>11</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230188" y="4718050"/>
            <a:ext cx="6488112"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1" lang="zh-CN" altLang="en-US"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71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87EE-36E8-41AB-B43E-1405EA3DDAA1}" type="slidenum">
              <a:rPr lang="en-SG" smtClean="0">
                <a:solidFill>
                  <a:prstClr val="black"/>
                </a:solidFill>
              </a:rPr>
              <a:pPr/>
              <a:t>13</a:t>
            </a:fld>
            <a:endParaRPr lang="en-SG"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These slides are meant as reference for the course only and must not be reproduced in any other form for any other use</a:t>
            </a:r>
            <a:endParaRPr lang="en-SG" dirty="0">
              <a:solidFill>
                <a:prstClr val="black"/>
              </a:solidFill>
            </a:endParaRPr>
          </a:p>
        </p:txBody>
      </p:sp>
    </p:spTree>
    <p:extLst>
      <p:ext uri="{BB962C8B-B14F-4D97-AF65-F5344CB8AC3E}">
        <p14:creationId xmlns:p14="http://schemas.microsoft.com/office/powerpoint/2010/main" val="276456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2437D-0684-417A-8813-D06464C7F08A}" type="slidenum">
              <a:rPr lang="en-US">
                <a:solidFill>
                  <a:prstClr val="black"/>
                </a:solidFill>
              </a:rPr>
              <a:pPr/>
              <a:t>14</a:t>
            </a:fld>
            <a:endParaRPr lang="en-US">
              <a:solidFill>
                <a:prstClr val="black"/>
              </a:solidFill>
            </a:endParaRPr>
          </a:p>
        </p:txBody>
      </p:sp>
      <p:sp>
        <p:nvSpPr>
          <p:cNvPr id="83970" name="Rectangle 2"/>
          <p:cNvSpPr>
            <a:spLocks noGrp="1" noRot="1" noChangeAspect="1" noChangeArrowheads="1" noTextEdit="1"/>
          </p:cNvSpPr>
          <p:nvPr>
            <p:ph type="sldImg"/>
          </p:nvPr>
        </p:nvSpPr>
        <p:spPr>
          <a:xfrm>
            <a:off x="1062038" y="419100"/>
            <a:ext cx="4760912" cy="3571875"/>
          </a:xfrm>
          <a:ln/>
        </p:spPr>
      </p:sp>
      <p:sp>
        <p:nvSpPr>
          <p:cNvPr id="83971" name="Rectangle 3"/>
          <p:cNvSpPr>
            <a:spLocks noGrp="1" noChangeArrowheads="1"/>
          </p:cNvSpPr>
          <p:nvPr>
            <p:ph type="body" idx="1"/>
          </p:nvPr>
        </p:nvSpPr>
        <p:spPr>
          <a:xfrm>
            <a:off x="780481" y="4198852"/>
            <a:ext cx="5324227" cy="4270412"/>
          </a:xfrm>
        </p:spPr>
        <p:txBody>
          <a:bodyPr/>
          <a:lstStyle/>
          <a:p>
            <a:pPr lvl="0"/>
            <a:r>
              <a:rPr lang="en-GB" sz="1100" dirty="0"/>
              <a:t>How did we manage to balance development pressures with environmental concerns? We used an integrated planning approach. Singapore’s Concept Plan is drafted once every 10 years by the national planning agency with inputs from an inter-ministry committee. Sub-committees are created to look into population, housing, transportation, commerce, central area planning, industry and very importantly, environment and green spaces (recreation). This meant that while we looked after the key needs of providing jobs via industries and homes for the people, we also ensured that water catchment areas were protected and sufficient parks and gardens were provided as green ‘lungs’ amidst a rapidly urbanising island. </a:t>
            </a:r>
          </a:p>
        </p:txBody>
      </p:sp>
    </p:spTree>
    <p:extLst>
      <p:ext uri="{BB962C8B-B14F-4D97-AF65-F5344CB8AC3E}">
        <p14:creationId xmlns:p14="http://schemas.microsoft.com/office/powerpoint/2010/main" val="320562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693795" y="5030929"/>
            <a:ext cx="5036084" cy="1179174"/>
            <a:chOff x="1663" y="3106"/>
            <a:chExt cx="3109" cy="728"/>
          </a:xfrm>
        </p:grpSpPr>
        <p:sp>
          <p:nvSpPr>
            <p:cNvPr id="5" name="McK Document type" hidden="1"/>
            <p:cNvSpPr txBox="1">
              <a:spLocks noChangeArrowheads="1"/>
            </p:cNvSpPr>
            <p:nvPr userDrawn="1"/>
          </p:nvSpPr>
          <p:spPr bwMode="auto">
            <a:xfrm>
              <a:off x="1663" y="3106"/>
              <a:ext cx="3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defTabSz="913915" eaLnBrk="1" fontAlgn="base" hangingPunct="1">
                <a:spcBef>
                  <a:spcPct val="0"/>
                </a:spcBef>
                <a:spcAft>
                  <a:spcPct val="0"/>
                </a:spcAft>
              </a:pPr>
              <a:r>
                <a:rPr lang="en-US" sz="1400" b="0" dirty="0">
                  <a:solidFill>
                    <a:srgbClr val="000000"/>
                  </a:solidFill>
                </a:rPr>
                <a:t>Document type</a:t>
              </a:r>
            </a:p>
          </p:txBody>
        </p:sp>
        <p:sp>
          <p:nvSpPr>
            <p:cNvPr id="6" name="McK Date" hidden="1"/>
            <p:cNvSpPr txBox="1">
              <a:spLocks noChangeArrowheads="1"/>
            </p:cNvSpPr>
            <p:nvPr userDrawn="1"/>
          </p:nvSpPr>
          <p:spPr bwMode="auto">
            <a:xfrm>
              <a:off x="1663" y="3275"/>
              <a:ext cx="3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defTabSz="913915" eaLnBrk="1" fontAlgn="base" hangingPunct="1">
                <a:spcBef>
                  <a:spcPct val="0"/>
                </a:spcBef>
                <a:spcAft>
                  <a:spcPct val="0"/>
                </a:spcAft>
              </a:pPr>
              <a:r>
                <a:rPr lang="en-US" sz="1400" b="0" dirty="0">
                  <a:solidFill>
                    <a:srgbClr val="000000"/>
                  </a:solidFill>
                </a:rPr>
                <a:t>Date</a:t>
              </a:r>
            </a:p>
          </p:txBody>
        </p:sp>
        <p:sp>
          <p:nvSpPr>
            <p:cNvPr id="7" name="McK Disclaimer" hidden="1"/>
            <p:cNvSpPr>
              <a:spLocks noChangeArrowheads="1"/>
            </p:cNvSpPr>
            <p:nvPr userDrawn="1"/>
          </p:nvSpPr>
          <p:spPr bwMode="auto">
            <a:xfrm>
              <a:off x="1663" y="3680"/>
              <a:ext cx="27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20767" eaLnBrk="0" fontAlgn="base" hangingPunct="0">
                <a:spcBef>
                  <a:spcPct val="0"/>
                </a:spcBef>
                <a:spcAft>
                  <a:spcPct val="0"/>
                </a:spcAft>
              </a:pPr>
              <a:r>
                <a:rPr lang="en-US" sz="800" dirty="0">
                  <a:solidFill>
                    <a:srgbClr val="000000"/>
                  </a:solidFill>
                  <a:cs typeface="Arial" pitchFamily="34" charset="0"/>
                </a:rPr>
                <a:t>CONFIDENTIAL AND PROPRIETARY</a:t>
              </a:r>
            </a:p>
            <a:p>
              <a:pPr defTabSz="820767" eaLnBrk="0" fontAlgn="base" hangingPunct="0">
                <a:spcBef>
                  <a:spcPct val="0"/>
                </a:spcBef>
                <a:spcAft>
                  <a:spcPct val="0"/>
                </a:spcAft>
              </a:pPr>
              <a:r>
                <a:rPr lang="en-US" sz="800" dirty="0">
                  <a:solidFill>
                    <a:srgbClr val="000000"/>
                  </a:solidFill>
                  <a:cs typeface="Arial" pitchFamily="34" charset="0"/>
                </a:rPr>
                <a:t>Any use of this material without specific permission of McKinsey &amp; Company is strictly prohibited</a:t>
              </a:r>
            </a:p>
          </p:txBody>
        </p:sp>
      </p:grpSp>
      <p:sp>
        <p:nvSpPr>
          <p:cNvPr id="8" name="Rectangle 1134"/>
          <p:cNvSpPr>
            <a:spLocks noChangeArrowheads="1"/>
          </p:cNvSpPr>
          <p:nvPr userDrawn="1">
            <p:custDataLst>
              <p:tags r:id="rId1"/>
            </p:custDataLst>
          </p:nvPr>
        </p:nvSpPr>
        <p:spPr bwMode="gray">
          <a:xfrm>
            <a:off x="2335810" y="6428774"/>
            <a:ext cx="6808190" cy="42923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3246" tIns="46623" rIns="93246" bIns="46623" anchor="ctr"/>
          <a:lstStyle/>
          <a:p>
            <a:pPr defTabSz="913915" fontAlgn="base">
              <a:spcBef>
                <a:spcPct val="0"/>
              </a:spcBef>
              <a:spcAft>
                <a:spcPct val="0"/>
              </a:spcAft>
            </a:pPr>
            <a:endParaRPr lang="en-SG" sz="1600" b="1" dirty="0">
              <a:solidFill>
                <a:srgbClr val="000000"/>
              </a:solidFill>
              <a:cs typeface="Arial" pitchFamily="34" charset="0"/>
            </a:endParaRPr>
          </a:p>
        </p:txBody>
      </p:sp>
      <p:pic>
        <p:nvPicPr>
          <p:cNvPr id="9" name="TitleBottomBarBW" hidde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8942" y="6577790"/>
            <a:ext cx="166681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c id"/>
          <p:cNvSpPr txBox="1">
            <a:spLocks noChangeArrowheads="1"/>
          </p:cNvSpPr>
          <p:nvPr/>
        </p:nvSpPr>
        <p:spPr bwMode="auto">
          <a:xfrm>
            <a:off x="8614312" y="37255"/>
            <a:ext cx="301290" cy="124720"/>
          </a:xfrm>
          <a:prstGeom prst="rect">
            <a:avLst/>
          </a:prstGeom>
          <a:noFill/>
          <a:ln w="9525">
            <a:noFill/>
            <a:miter lim="800000"/>
            <a:headEnd/>
            <a:tailEnd/>
          </a:ln>
          <a:effectLst/>
        </p:spPr>
        <p:txBody>
          <a:bodyPr wrap="none" lIns="0" tIns="0" rIns="0" bIns="0"/>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r" defTabSz="913915" eaLnBrk="1" fontAlgn="base" hangingPunct="1">
              <a:spcBef>
                <a:spcPct val="0"/>
              </a:spcBef>
              <a:spcAft>
                <a:spcPct val="0"/>
              </a:spcAft>
              <a:defRPr/>
            </a:pPr>
            <a:endParaRPr lang="ru-RU" sz="800" b="0">
              <a:solidFill>
                <a:srgbClr val="000000"/>
              </a:solidFill>
            </a:endParaRPr>
          </a:p>
        </p:txBody>
      </p:sp>
      <p:pic>
        <p:nvPicPr>
          <p:cNvPr id="11" name="Picture 13" descr="new logo Singbridge"/>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415816"/>
            <a:ext cx="2327711" cy="44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2693795" y="2176943"/>
            <a:ext cx="5036084" cy="507831"/>
          </a:xfrm>
        </p:spPr>
        <p:txBody>
          <a:bodyPr/>
          <a:lstStyle>
            <a:lvl1pPr>
              <a:defRPr sz="3300" b="0"/>
            </a:lvl1pPr>
          </a:lstStyle>
          <a:p>
            <a:r>
              <a:rPr lang="en-US"/>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r>
              <a:rPr lang="en-US"/>
              <a:t>Click to edit Master subtitle style</a:t>
            </a:r>
          </a:p>
        </p:txBody>
      </p:sp>
    </p:spTree>
    <p:extLst>
      <p:ext uri="{BB962C8B-B14F-4D97-AF65-F5344CB8AC3E}">
        <p14:creationId xmlns:p14="http://schemas.microsoft.com/office/powerpoint/2010/main" val="45993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80"/>
          <p:cNvSpPr>
            <a:spLocks noGrp="1" noChangeArrowheads="1"/>
          </p:cNvSpPr>
          <p:nvPr>
            <p:ph type="sldNum" sz="quarter" idx="10"/>
          </p:nvPr>
        </p:nvSpPr>
        <p:spPr>
          <a:ln/>
        </p:spPr>
        <p:txBody>
          <a:bodyPr/>
          <a:lstStyle>
            <a:lvl1pPr>
              <a:defRPr/>
            </a:lvl1pPr>
          </a:lstStyle>
          <a:p>
            <a:pPr>
              <a:defRPr/>
            </a:pPr>
            <a:fld id="{66697CB4-417D-43E6-9140-8EB90290A039}"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110061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6938" y="234869"/>
            <a:ext cx="738664" cy="300300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121488" y="234869"/>
            <a:ext cx="6440486" cy="30030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80"/>
          <p:cNvSpPr>
            <a:spLocks noGrp="1" noChangeArrowheads="1"/>
          </p:cNvSpPr>
          <p:nvPr>
            <p:ph type="sldNum" sz="quarter" idx="10"/>
          </p:nvPr>
        </p:nvSpPr>
        <p:spPr>
          <a:ln/>
        </p:spPr>
        <p:txBody>
          <a:bodyPr/>
          <a:lstStyle>
            <a:lvl1pPr>
              <a:defRPr/>
            </a:lvl1pPr>
          </a:lstStyle>
          <a:p>
            <a:pPr>
              <a:defRPr/>
            </a:pPr>
            <a:fld id="{1307FEE9-C43B-44B4-997C-D6ED53C73FB7}"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418230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494" y="234863"/>
            <a:ext cx="8794113" cy="376834"/>
          </a:xfrm>
        </p:spPr>
        <p:txBody>
          <a:bodyPr/>
          <a:lstStyle/>
          <a:p>
            <a:r>
              <a:rPr lang="en-US"/>
              <a:t>Click to edit Master title style</a:t>
            </a:r>
            <a:endParaRPr lang="en-SG"/>
          </a:p>
        </p:txBody>
      </p:sp>
      <p:sp>
        <p:nvSpPr>
          <p:cNvPr id="3" name="Table Placeholder 2"/>
          <p:cNvSpPr>
            <a:spLocks noGrp="1"/>
          </p:cNvSpPr>
          <p:nvPr>
            <p:ph type="tbl" idx="1"/>
          </p:nvPr>
        </p:nvSpPr>
        <p:spPr>
          <a:xfrm>
            <a:off x="1482160" y="1990667"/>
            <a:ext cx="4389768" cy="1247204"/>
          </a:xfrm>
        </p:spPr>
        <p:txBody>
          <a:bodyPr/>
          <a:lstStyle/>
          <a:p>
            <a:pPr lvl="0"/>
            <a:endParaRPr lang="en-SG" noProof="0" dirty="0"/>
          </a:p>
        </p:txBody>
      </p:sp>
      <p:sp>
        <p:nvSpPr>
          <p:cNvPr id="4" name="Rectangle 280"/>
          <p:cNvSpPr>
            <a:spLocks noGrp="1" noChangeArrowheads="1"/>
          </p:cNvSpPr>
          <p:nvPr>
            <p:ph type="sldNum" sz="quarter" idx="10"/>
          </p:nvPr>
        </p:nvSpPr>
        <p:spPr>
          <a:ln/>
        </p:spPr>
        <p:txBody>
          <a:bodyPr/>
          <a:lstStyle>
            <a:lvl1pPr>
              <a:defRPr/>
            </a:lvl1pPr>
          </a:lstStyle>
          <a:p>
            <a:pPr>
              <a:defRPr/>
            </a:pPr>
            <a:fld id="{2B1B41A0-4952-4007-B3AA-6E865481C44A}"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138616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SG"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283273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SG"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2096804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SG"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314834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SG"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236706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SG"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57507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SG"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116369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SG"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302788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80"/>
          <p:cNvSpPr>
            <a:spLocks noGrp="1" noChangeArrowheads="1"/>
          </p:cNvSpPr>
          <p:nvPr>
            <p:ph type="sldNum" sz="quarter" idx="10"/>
          </p:nvPr>
        </p:nvSpPr>
        <p:spPr>
          <a:ln/>
        </p:spPr>
        <p:txBody>
          <a:bodyPr/>
          <a:lstStyle>
            <a:lvl1pPr>
              <a:defRPr/>
            </a:lvl1pPr>
          </a:lstStyle>
          <a:p>
            <a:pPr>
              <a:defRPr/>
            </a:pPr>
            <a:fld id="{7D56F80A-58A1-4898-BD6A-CCBA1DB5F81A}"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57659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SG"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206213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SG"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2315227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SG"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2807676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SG"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19375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GB">
              <a:solidFill>
                <a:prstClr val="black">
                  <a:tint val="75000"/>
                </a:prstClr>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3E2FC695-CE83-44B3-99B0-A2C1380D9D11}"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3835867"/>
      </p:ext>
    </p:extLst>
  </p:cSld>
  <p:clrMapOvr>
    <a:masterClrMapping/>
  </p:clrMapOvr>
  <p:transition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0912D2-0903-4093-851B-E52C23910C3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94744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5587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98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0910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570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4" y="4407332"/>
            <a:ext cx="7771995" cy="1261884"/>
          </a:xfrm>
        </p:spPr>
        <p:txBody>
          <a:bodyPr/>
          <a:lstStyle>
            <a:lvl1pPr algn="l">
              <a:defRPr sz="4100" b="1" cap="all"/>
            </a:lvl1pPr>
          </a:lstStyle>
          <a:p>
            <a:r>
              <a:rPr lang="en-US"/>
              <a:t>Click to edit Master title style</a:t>
            </a:r>
            <a:endParaRPr lang="en-SG"/>
          </a:p>
        </p:txBody>
      </p:sp>
      <p:sp>
        <p:nvSpPr>
          <p:cNvPr id="3" name="Text Placeholder 2"/>
          <p:cNvSpPr>
            <a:spLocks noGrp="1"/>
          </p:cNvSpPr>
          <p:nvPr>
            <p:ph type="body" idx="1"/>
          </p:nvPr>
        </p:nvSpPr>
        <p:spPr>
          <a:xfrm>
            <a:off x="722454" y="2907443"/>
            <a:ext cx="7771995" cy="1499884"/>
          </a:xfrm>
        </p:spPr>
        <p:txBody>
          <a:bodyPr anchor="b"/>
          <a:lstStyle>
            <a:lvl1pPr marL="0" indent="0">
              <a:buNone/>
              <a:defRPr sz="2000"/>
            </a:lvl1pPr>
            <a:lvl2pPr marL="466231" indent="0">
              <a:buNone/>
              <a:defRPr sz="1800"/>
            </a:lvl2pPr>
            <a:lvl3pPr marL="932467" indent="0">
              <a:buNone/>
              <a:defRPr sz="1600"/>
            </a:lvl3pPr>
            <a:lvl4pPr marL="1398703" indent="0">
              <a:buNone/>
              <a:defRPr sz="1400"/>
            </a:lvl4pPr>
            <a:lvl5pPr marL="1864936" indent="0">
              <a:buNone/>
              <a:defRPr sz="1400"/>
            </a:lvl5pPr>
            <a:lvl6pPr marL="2331171" indent="0">
              <a:buNone/>
              <a:defRPr sz="1400"/>
            </a:lvl6pPr>
            <a:lvl7pPr marL="2797402" indent="0">
              <a:buNone/>
              <a:defRPr sz="1400"/>
            </a:lvl7pPr>
            <a:lvl8pPr marL="3263637" indent="0">
              <a:buNone/>
              <a:defRPr sz="1400"/>
            </a:lvl8pPr>
            <a:lvl9pPr marL="3729873" indent="0">
              <a:buNone/>
              <a:defRPr sz="1400"/>
            </a:lvl9pPr>
          </a:lstStyle>
          <a:p>
            <a:pPr lvl="0"/>
            <a:r>
              <a:rPr lang="en-US"/>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994CF6C0-7BBC-46C4-894E-A44B7FBD4DAF}"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208481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0526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465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41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133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1975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3652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85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5517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36" y="232172"/>
            <a:ext cx="8340328" cy="982266"/>
          </a:xfrm>
        </p:spPr>
        <p:txBody>
          <a:bodyPr/>
          <a:lstStyle/>
          <a:p>
            <a:r>
              <a:rPr lang="en-US"/>
              <a:t>Click to edit Master title style</a:t>
            </a:r>
          </a:p>
        </p:txBody>
      </p:sp>
      <p:sp>
        <p:nvSpPr>
          <p:cNvPr id="3" name="Text Placeholder 2"/>
          <p:cNvSpPr>
            <a:spLocks noGrp="1"/>
          </p:cNvSpPr>
          <p:nvPr>
            <p:ph type="body" sz="half" idx="1"/>
          </p:nvPr>
        </p:nvSpPr>
        <p:spPr>
          <a:xfrm>
            <a:off x="401836" y="1633017"/>
            <a:ext cx="4116586" cy="4618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633017"/>
            <a:ext cx="4116586" cy="4618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4"/>
          <p:cNvSpPr txBox="1">
            <a:spLocks noGrp="1" noChangeArrowheads="1"/>
          </p:cNvSpPr>
          <p:nvPr>
            <p:ph type="sldNum" sz="quarter" idx="10"/>
          </p:nvPr>
        </p:nvSpPr>
        <p:spPr/>
        <p:txBody>
          <a:bodyPr/>
          <a:lstStyle>
            <a:lvl1pPr>
              <a:defRPr/>
            </a:lvl1pPr>
          </a:lstStyle>
          <a:p>
            <a:pPr>
              <a:defRPr/>
            </a:pPr>
            <a:fld id="{235E07B1-0802-4D28-9F9C-816F835F4C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974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9612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1482160"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3754796"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80"/>
          <p:cNvSpPr>
            <a:spLocks noGrp="1" noChangeArrowheads="1"/>
          </p:cNvSpPr>
          <p:nvPr>
            <p:ph type="sldNum" sz="quarter" idx="10"/>
          </p:nvPr>
        </p:nvSpPr>
        <p:spPr>
          <a:ln/>
        </p:spPr>
        <p:txBody>
          <a:bodyPr/>
          <a:lstStyle>
            <a:lvl1pPr>
              <a:defRPr/>
            </a:lvl1pPr>
          </a:lstStyle>
          <a:p>
            <a:pPr>
              <a:defRPr/>
            </a:pPr>
            <a:fld id="{AB416BD0-799D-48CA-89D9-56D3D28E3520}"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3848314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07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7408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4429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7024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84428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02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9610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8630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6543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039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376834"/>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6801" y="1535524"/>
            <a:ext cx="4039882" cy="639800"/>
          </a:xfrm>
        </p:spPr>
        <p:txBody>
          <a:bodyPr anchor="b"/>
          <a:lstStyle>
            <a:lvl1pPr marL="0" indent="0">
              <a:buNone/>
              <a:defRPr sz="2400" b="1"/>
            </a:lvl1pPr>
            <a:lvl2pPr marL="466231" indent="0">
              <a:buNone/>
              <a:defRPr sz="2000" b="1"/>
            </a:lvl2pPr>
            <a:lvl3pPr marL="932467" indent="0">
              <a:buNone/>
              <a:defRPr sz="1800" b="1"/>
            </a:lvl3pPr>
            <a:lvl4pPr marL="1398703" indent="0">
              <a:buNone/>
              <a:defRPr sz="1600" b="1"/>
            </a:lvl4pPr>
            <a:lvl5pPr marL="1864936" indent="0">
              <a:buNone/>
              <a:defRPr sz="1600" b="1"/>
            </a:lvl5pPr>
            <a:lvl6pPr marL="2331171" indent="0">
              <a:buNone/>
              <a:defRPr sz="1600" b="1"/>
            </a:lvl6pPr>
            <a:lvl7pPr marL="2797402" indent="0">
              <a:buNone/>
              <a:defRPr sz="1600" b="1"/>
            </a:lvl7pPr>
            <a:lvl8pPr marL="3263637" indent="0">
              <a:buNone/>
              <a:defRPr sz="1600" b="1"/>
            </a:lvl8pPr>
            <a:lvl9pPr marL="3729873" indent="0">
              <a:buNone/>
              <a:defRPr sz="1600" b="1"/>
            </a:lvl9pPr>
          </a:lstStyle>
          <a:p>
            <a:pPr lvl="0"/>
            <a:r>
              <a:rPr lang="en-US"/>
              <a:t>Click to edit Master text styles</a:t>
            </a:r>
          </a:p>
        </p:txBody>
      </p:sp>
      <p:sp>
        <p:nvSpPr>
          <p:cNvPr id="4" name="Content Placeholder 3"/>
          <p:cNvSpPr>
            <a:spLocks noGrp="1"/>
          </p:cNvSpPr>
          <p:nvPr>
            <p:ph sz="half" idx="2"/>
          </p:nvPr>
        </p:nvSpPr>
        <p:spPr>
          <a:xfrm>
            <a:off x="456801"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703" y="1535524"/>
            <a:ext cx="4041502" cy="639800"/>
          </a:xfrm>
        </p:spPr>
        <p:txBody>
          <a:bodyPr anchor="b"/>
          <a:lstStyle>
            <a:lvl1pPr marL="0" indent="0">
              <a:buNone/>
              <a:defRPr sz="2400" b="1"/>
            </a:lvl1pPr>
            <a:lvl2pPr marL="466231" indent="0">
              <a:buNone/>
              <a:defRPr sz="2000" b="1"/>
            </a:lvl2pPr>
            <a:lvl3pPr marL="932467" indent="0">
              <a:buNone/>
              <a:defRPr sz="1800" b="1"/>
            </a:lvl3pPr>
            <a:lvl4pPr marL="1398703" indent="0">
              <a:buNone/>
              <a:defRPr sz="1600" b="1"/>
            </a:lvl4pPr>
            <a:lvl5pPr marL="1864936" indent="0">
              <a:buNone/>
              <a:defRPr sz="1600" b="1"/>
            </a:lvl5pPr>
            <a:lvl6pPr marL="2331171" indent="0">
              <a:buNone/>
              <a:defRPr sz="1600" b="1"/>
            </a:lvl6pPr>
            <a:lvl7pPr marL="2797402" indent="0">
              <a:buNone/>
              <a:defRPr sz="1600" b="1"/>
            </a:lvl7pPr>
            <a:lvl8pPr marL="3263637" indent="0">
              <a:buNone/>
              <a:defRPr sz="1600" b="1"/>
            </a:lvl8pPr>
            <a:lvl9pPr marL="37298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80"/>
          <p:cNvSpPr>
            <a:spLocks noGrp="1" noChangeArrowheads="1"/>
          </p:cNvSpPr>
          <p:nvPr>
            <p:ph type="sldNum" sz="quarter" idx="10"/>
          </p:nvPr>
        </p:nvSpPr>
        <p:spPr>
          <a:ln/>
        </p:spPr>
        <p:txBody>
          <a:bodyPr/>
          <a:lstStyle>
            <a:lvl1pPr>
              <a:defRPr/>
            </a:lvl1pPr>
          </a:lstStyle>
          <a:p>
            <a:pPr>
              <a:defRPr/>
            </a:pPr>
            <a:fld id="{B656CD92-3B92-4D52-8B18-844D50A8F6F6}"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1945577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6564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8712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82870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9421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107" name="Text Placeholder 106"/>
          <p:cNvSpPr>
            <a:spLocks noGrp="1"/>
          </p:cNvSpPr>
          <p:nvPr>
            <p:ph type="body" idx="10"/>
          </p:nvPr>
        </p:nvSpPr>
        <p:spPr>
          <a:xfrm>
            <a:off x="487680" y="292100"/>
            <a:ext cx="8656320" cy="1055370"/>
          </a:xfrm>
          <a:prstGeom prst="rect">
            <a:avLst/>
          </a:prstGeom>
          <a:noFill/>
          <a:ln w="0" cmpd="sng">
            <a:noFill/>
            <a:prstDash val="solid"/>
          </a:ln>
        </p:spPr>
        <p:txBody>
          <a:bodyPr vert="horz" lIns="0" tIns="46990" rIns="0" bIns="0" anchor="t"/>
          <a:lstStyle/>
          <a:p>
            <a:pPr marL="548640" marR="0" indent="0" algn="l">
              <a:lnSpc>
                <a:spcPts val="3100"/>
              </a:lnSpc>
              <a:spcAft>
                <a:spcPts val="4650"/>
              </a:spcAft>
            </a:pPr>
            <a:r>
              <a:rPr lang="en-US" sz="3150" spc="10">
                <a:solidFill>
                  <a:srgbClr val="000000"/>
                </a:solidFill>
                <a:latin typeface="Calibri" panose="22635452340000000000" pitchFamily="1"/>
              </a:rPr>
              <a:t>Benefits of Integrated Long Range Planning </a:t>
            </a:r>
          </a:p>
        </p:txBody>
      </p:sp>
    </p:spTree>
    <p:extLst>
      <p:ext uri="{BB962C8B-B14F-4D97-AF65-F5344CB8AC3E}">
        <p14:creationId xmlns:p14="http://schemas.microsoft.com/office/powerpoint/2010/main" val="421651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80"/>
          <p:cNvSpPr>
            <a:spLocks noGrp="1" noChangeArrowheads="1"/>
          </p:cNvSpPr>
          <p:nvPr>
            <p:ph type="sldNum" sz="quarter" idx="10"/>
          </p:nvPr>
        </p:nvSpPr>
        <p:spPr>
          <a:ln/>
        </p:spPr>
        <p:txBody>
          <a:bodyPr/>
          <a:lstStyle>
            <a:lvl1pPr>
              <a:defRPr/>
            </a:lvl1pPr>
          </a:lstStyle>
          <a:p>
            <a:pPr>
              <a:defRPr/>
            </a:pPr>
            <a:fld id="{8CDF1B4D-EB03-4FB5-BFC6-9DC957C4C738}"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290441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C99A886C-2CEC-48A0-B5EA-15624022C17E}"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321764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5"/>
            <a:ext cx="3008044" cy="628056"/>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4988" y="273743"/>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231" indent="0">
              <a:buNone/>
              <a:defRPr sz="1200"/>
            </a:lvl2pPr>
            <a:lvl3pPr marL="932467" indent="0">
              <a:buNone/>
              <a:defRPr sz="1000"/>
            </a:lvl3pPr>
            <a:lvl4pPr marL="1398703" indent="0">
              <a:buNone/>
              <a:defRPr sz="900"/>
            </a:lvl4pPr>
            <a:lvl5pPr marL="1864936" indent="0">
              <a:buNone/>
              <a:defRPr sz="900"/>
            </a:lvl5pPr>
            <a:lvl6pPr marL="2331171" indent="0">
              <a:buNone/>
              <a:defRPr sz="900"/>
            </a:lvl6pPr>
            <a:lvl7pPr marL="2797402" indent="0">
              <a:buNone/>
              <a:defRPr sz="900"/>
            </a:lvl7pPr>
            <a:lvl8pPr marL="3263637" indent="0">
              <a:buNone/>
              <a:defRPr sz="900"/>
            </a:lvl8pPr>
            <a:lvl9pPr marL="3729873" indent="0">
              <a:buNone/>
              <a:defRPr sz="900"/>
            </a:lvl9pPr>
          </a:lstStyle>
          <a:p>
            <a:pPr lvl="0"/>
            <a:r>
              <a:rPr lang="en-US"/>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14B0255C-6526-45F6-B98A-10C92064746B}"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321351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231" indent="0">
              <a:buNone/>
              <a:defRPr sz="2900"/>
            </a:lvl2pPr>
            <a:lvl3pPr marL="932467" indent="0">
              <a:buNone/>
              <a:defRPr sz="2400"/>
            </a:lvl3pPr>
            <a:lvl4pPr marL="1398703" indent="0">
              <a:buNone/>
              <a:defRPr sz="2000"/>
            </a:lvl4pPr>
            <a:lvl5pPr marL="1864936" indent="0">
              <a:buNone/>
              <a:defRPr sz="2000"/>
            </a:lvl5pPr>
            <a:lvl6pPr marL="2331171" indent="0">
              <a:buNone/>
              <a:defRPr sz="2000"/>
            </a:lvl6pPr>
            <a:lvl7pPr marL="2797402" indent="0">
              <a:buNone/>
              <a:defRPr sz="2000"/>
            </a:lvl7pPr>
            <a:lvl8pPr marL="3263637" indent="0">
              <a:buNone/>
              <a:defRPr sz="2000"/>
            </a:lvl8pPr>
            <a:lvl9pPr marL="3729873" indent="0">
              <a:buNone/>
              <a:defRPr sz="2000"/>
            </a:lvl9pPr>
          </a:lstStyle>
          <a:p>
            <a:pPr lvl="0"/>
            <a:endParaRPr lang="en-SG" noProof="0" dirty="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231" indent="0">
              <a:buNone/>
              <a:defRPr sz="1200"/>
            </a:lvl2pPr>
            <a:lvl3pPr marL="932467" indent="0">
              <a:buNone/>
              <a:defRPr sz="1000"/>
            </a:lvl3pPr>
            <a:lvl4pPr marL="1398703" indent="0">
              <a:buNone/>
              <a:defRPr sz="900"/>
            </a:lvl4pPr>
            <a:lvl5pPr marL="1864936" indent="0">
              <a:buNone/>
              <a:defRPr sz="900"/>
            </a:lvl5pPr>
            <a:lvl6pPr marL="2331171" indent="0">
              <a:buNone/>
              <a:defRPr sz="900"/>
            </a:lvl6pPr>
            <a:lvl7pPr marL="2797402" indent="0">
              <a:buNone/>
              <a:defRPr sz="900"/>
            </a:lvl7pPr>
            <a:lvl8pPr marL="3263637" indent="0">
              <a:buNone/>
              <a:defRPr sz="900"/>
            </a:lvl8pPr>
            <a:lvl9pPr marL="3729873" indent="0">
              <a:buNone/>
              <a:defRPr sz="900"/>
            </a:lvl9pPr>
          </a:lstStyle>
          <a:p>
            <a:pPr lvl="0"/>
            <a:r>
              <a:rPr lang="en-US"/>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89FA2E63-4CB0-4F2A-A293-42D5E1033368}" type="slidenum">
              <a:rPr lang="en-US">
                <a:solidFill>
                  <a:srgbClr val="FFFFFF"/>
                </a:solidFill>
              </a:rPr>
              <a:pPr>
                <a:defRPr/>
              </a:pPr>
              <a:t>‹#›</a:t>
            </a:fld>
            <a:r>
              <a:rPr lang="en-US" dirty="0">
                <a:solidFill>
                  <a:srgbClr val="FFFFFF"/>
                </a:solidFill>
              </a:rPr>
              <a:t> </a:t>
            </a:r>
          </a:p>
        </p:txBody>
      </p:sp>
    </p:spTree>
    <p:extLst>
      <p:ext uri="{BB962C8B-B14F-4D97-AF65-F5344CB8AC3E}">
        <p14:creationId xmlns:p14="http://schemas.microsoft.com/office/powerpoint/2010/main" val="1740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lideBottomBar"/>
          <p:cNvSpPr>
            <a:spLocks noChangeArrowheads="1"/>
          </p:cNvSpPr>
          <p:nvPr/>
        </p:nvSpPr>
        <p:spPr bwMode="auto">
          <a:xfrm>
            <a:off x="0" y="6428774"/>
            <a:ext cx="9144000" cy="43085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3246" tIns="46623" rIns="93246" bIns="46623" anchor="ctr"/>
          <a:lstStyle/>
          <a:p>
            <a:pPr algn="ctr" defTabSz="913915" fontAlgn="base">
              <a:spcBef>
                <a:spcPct val="0"/>
              </a:spcBef>
              <a:spcAft>
                <a:spcPct val="0"/>
              </a:spcAft>
            </a:pPr>
            <a:endParaRPr lang="en-US" sz="1600" dirty="0">
              <a:solidFill>
                <a:srgbClr val="000000"/>
              </a:solidFill>
              <a:cs typeface="Arial" pitchFamily="34" charset="0"/>
            </a:endParaRPr>
          </a:p>
        </p:txBody>
      </p:sp>
      <p:sp>
        <p:nvSpPr>
          <p:cNvPr id="1027" name="McK 2. Slide Title"/>
          <p:cNvSpPr>
            <a:spLocks noGrp="1" noChangeArrowheads="1"/>
          </p:cNvSpPr>
          <p:nvPr>
            <p:ph type="title"/>
          </p:nvPr>
        </p:nvSpPr>
        <p:spPr bwMode="auto">
          <a:xfrm>
            <a:off x="121494" y="234864"/>
            <a:ext cx="8794113" cy="37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8" name="McK 1. On-page tracker" hidden="1"/>
          <p:cNvSpPr>
            <a:spLocks noChangeArrowheads="1"/>
          </p:cNvSpPr>
          <p:nvPr/>
        </p:nvSpPr>
        <p:spPr bwMode="auto">
          <a:xfrm>
            <a:off x="121488" y="27537"/>
            <a:ext cx="876714" cy="21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915" fontAlgn="base">
              <a:spcBef>
                <a:spcPct val="0"/>
              </a:spcBef>
              <a:spcAft>
                <a:spcPct val="0"/>
              </a:spcAft>
            </a:pPr>
            <a:r>
              <a:rPr lang="en-US" sz="1400" dirty="0">
                <a:solidFill>
                  <a:srgbClr val="808080"/>
                </a:solidFill>
                <a:cs typeface="Arial" pitchFamily="34" charset="0"/>
              </a:rPr>
              <a:t>TRACKER</a:t>
            </a:r>
          </a:p>
        </p:txBody>
      </p:sp>
      <p:sp>
        <p:nvSpPr>
          <p:cNvPr id="1029" name="McK 3. Unit of measure" hidden="1"/>
          <p:cNvSpPr txBox="1">
            <a:spLocks noChangeArrowheads="1"/>
          </p:cNvSpPr>
          <p:nvPr/>
        </p:nvSpPr>
        <p:spPr bwMode="auto">
          <a:xfrm>
            <a:off x="121489" y="542615"/>
            <a:ext cx="3730492" cy="21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eaLnBrk="0" hangingPunct="0">
              <a:defRPr sz="1600" b="1">
                <a:solidFill>
                  <a:schemeClr val="tx1"/>
                </a:solidFill>
                <a:latin typeface="Arial" pitchFamily="34" charset="0"/>
                <a:cs typeface="Arial" pitchFamily="34" charset="0"/>
              </a:defRPr>
            </a:lvl1pPr>
            <a:lvl2pPr marL="742950" indent="-285750" defTabSz="895350" eaLnBrk="0" hangingPunct="0">
              <a:defRPr sz="1600" b="1">
                <a:solidFill>
                  <a:schemeClr val="tx1"/>
                </a:solidFill>
                <a:latin typeface="Arial" pitchFamily="34" charset="0"/>
                <a:cs typeface="Arial" pitchFamily="34" charset="0"/>
              </a:defRPr>
            </a:lvl2pPr>
            <a:lvl3pPr marL="1143000" indent="-228600" defTabSz="895350" eaLnBrk="0" hangingPunct="0">
              <a:defRPr sz="1600" b="1">
                <a:solidFill>
                  <a:schemeClr val="tx1"/>
                </a:solidFill>
                <a:latin typeface="Arial" pitchFamily="34" charset="0"/>
                <a:cs typeface="Arial" pitchFamily="34" charset="0"/>
              </a:defRPr>
            </a:lvl3pPr>
            <a:lvl4pPr marL="1600200" indent="-228600" defTabSz="895350" eaLnBrk="0" hangingPunct="0">
              <a:defRPr sz="1600" b="1">
                <a:solidFill>
                  <a:schemeClr val="tx1"/>
                </a:solidFill>
                <a:latin typeface="Arial" pitchFamily="34" charset="0"/>
                <a:cs typeface="Arial" pitchFamily="34" charset="0"/>
              </a:defRPr>
            </a:lvl4pPr>
            <a:lvl5pPr marL="2057400" indent="-228600" defTabSz="895350" eaLnBrk="0" hangingPunct="0">
              <a:defRPr sz="1600" b="1">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400" b="0" dirty="0">
                <a:solidFill>
                  <a:srgbClr val="808080"/>
                </a:solidFill>
              </a:rPr>
              <a:t>Unit of measure</a:t>
            </a:r>
          </a:p>
        </p:txBody>
      </p:sp>
      <p:grpSp>
        <p:nvGrpSpPr>
          <p:cNvPr id="1030" name="McK Slide Elements"/>
          <p:cNvGrpSpPr>
            <a:grpSpLocks/>
          </p:cNvGrpSpPr>
          <p:nvPr userDrawn="1"/>
        </p:nvGrpSpPr>
        <p:grpSpPr bwMode="auto">
          <a:xfrm>
            <a:off x="121489" y="6203623"/>
            <a:ext cx="8722840" cy="518318"/>
            <a:chOff x="75" y="3830"/>
            <a:chExt cx="5385" cy="320"/>
          </a:xfrm>
        </p:grpSpPr>
        <p:sp>
          <p:nvSpPr>
            <p:cNvPr id="1038" name="McK 4. Footnote" hidden="1"/>
            <p:cNvSpPr txBox="1">
              <a:spLocks noChangeArrowheads="1"/>
            </p:cNvSpPr>
            <p:nvPr userDrawn="1"/>
          </p:nvSpPr>
          <p:spPr bwMode="auto">
            <a:xfrm>
              <a:off x="75" y="3830"/>
              <a:ext cx="538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104775" indent="-104775" defTabSz="895350" eaLnBrk="0" hangingPunct="0">
                <a:defRPr sz="1600" b="1">
                  <a:solidFill>
                    <a:schemeClr val="tx1"/>
                  </a:solidFill>
                  <a:latin typeface="Arial" pitchFamily="34" charset="0"/>
                  <a:cs typeface="Arial" pitchFamily="34" charset="0"/>
                </a:defRPr>
              </a:lvl1pPr>
              <a:lvl2pPr marL="742950" indent="-285750" defTabSz="895350" eaLnBrk="0" hangingPunct="0">
                <a:defRPr sz="1600" b="1">
                  <a:solidFill>
                    <a:schemeClr val="tx1"/>
                  </a:solidFill>
                  <a:latin typeface="Arial" pitchFamily="34" charset="0"/>
                  <a:cs typeface="Arial" pitchFamily="34" charset="0"/>
                </a:defRPr>
              </a:lvl2pPr>
              <a:lvl3pPr marL="1143000" indent="-228600" defTabSz="895350" eaLnBrk="0" hangingPunct="0">
                <a:defRPr sz="1600" b="1">
                  <a:solidFill>
                    <a:schemeClr val="tx1"/>
                  </a:solidFill>
                  <a:latin typeface="Arial" pitchFamily="34" charset="0"/>
                  <a:cs typeface="Arial" pitchFamily="34" charset="0"/>
                </a:defRPr>
              </a:lvl3pPr>
              <a:lvl4pPr marL="1600200" indent="-228600" defTabSz="895350" eaLnBrk="0" hangingPunct="0">
                <a:defRPr sz="1600" b="1">
                  <a:solidFill>
                    <a:schemeClr val="tx1"/>
                  </a:solidFill>
                  <a:latin typeface="Arial" pitchFamily="34" charset="0"/>
                  <a:cs typeface="Arial" pitchFamily="34" charset="0"/>
                </a:defRPr>
              </a:lvl4pPr>
              <a:lvl5pPr marL="2057400" indent="-228600" defTabSz="895350" eaLnBrk="0" hangingPunct="0">
                <a:defRPr sz="1600" b="1">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sz="1000" b="0" dirty="0">
                  <a:solidFill>
                    <a:srgbClr val="000000"/>
                  </a:solidFill>
                </a:rPr>
                <a:t>1 Footnote</a:t>
              </a:r>
            </a:p>
          </p:txBody>
        </p:sp>
        <p:sp>
          <p:nvSpPr>
            <p:cNvPr id="1039" name="McK 5. Source" hidden="1"/>
            <p:cNvSpPr>
              <a:spLocks noChangeArrowheads="1"/>
            </p:cNvSpPr>
            <p:nvPr userDrawn="1"/>
          </p:nvSpPr>
          <p:spPr bwMode="auto">
            <a:xfrm>
              <a:off x="75" y="4054"/>
              <a:ext cx="432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21646" indent="-621646" defTabSz="913041" fontAlgn="base">
                <a:spcBef>
                  <a:spcPct val="0"/>
                </a:spcBef>
                <a:spcAft>
                  <a:spcPct val="0"/>
                </a:spcAft>
                <a:tabLst>
                  <a:tab pos="624883" algn="l"/>
                </a:tabLst>
              </a:pPr>
              <a:r>
                <a:rPr lang="en-US" sz="1000" dirty="0">
                  <a:solidFill>
                    <a:srgbClr val="000000"/>
                  </a:solidFill>
                  <a:cs typeface="Arial" pitchFamily="34" charset="0"/>
                </a:rPr>
                <a:t>SOURCE: Source</a:t>
              </a:r>
            </a:p>
          </p:txBody>
        </p:sp>
      </p:grpSp>
      <p:grpSp>
        <p:nvGrpSpPr>
          <p:cNvPr id="1031" name="ACET" hidden="1"/>
          <p:cNvGrpSpPr>
            <a:grpSpLocks/>
          </p:cNvGrpSpPr>
          <p:nvPr/>
        </p:nvGrpSpPr>
        <p:grpSpPr bwMode="auto">
          <a:xfrm>
            <a:off x="1482160" y="1150019"/>
            <a:ext cx="4350892" cy="518318"/>
            <a:chOff x="915" y="710"/>
            <a:chExt cx="2686" cy="320"/>
          </a:xfrm>
        </p:grpSpPr>
        <p:cxnSp>
          <p:nvCxnSpPr>
            <p:cNvPr id="1036" name="AutoShape 249" hidden="1"/>
            <p:cNvCxnSpPr>
              <a:cxnSpLocks noChangeShapeType="1"/>
              <a:stCxn id="1037" idx="4"/>
              <a:endCxn id="1037"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37"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pPr defTabSz="913915" fontAlgn="base">
                <a:spcBef>
                  <a:spcPct val="0"/>
                </a:spcBef>
                <a:spcAft>
                  <a:spcPct val="0"/>
                </a:spcAft>
              </a:pPr>
              <a:r>
                <a:rPr lang="en-US" sz="1600" b="1" dirty="0">
                  <a:solidFill>
                    <a:srgbClr val="000000"/>
                  </a:solidFill>
                  <a:cs typeface="Arial" pitchFamily="34" charset="0"/>
                </a:rPr>
                <a:t>Title</a:t>
              </a:r>
            </a:p>
            <a:p>
              <a:pPr defTabSz="913915" fontAlgn="base">
                <a:spcBef>
                  <a:spcPct val="0"/>
                </a:spcBef>
                <a:spcAft>
                  <a:spcPct val="0"/>
                </a:spcAft>
              </a:pPr>
              <a:r>
                <a:rPr lang="en-US" sz="1600" dirty="0">
                  <a:solidFill>
                    <a:srgbClr val="808080"/>
                  </a:solidFill>
                  <a:cs typeface="Arial" pitchFamily="34" charset="0"/>
                </a:rPr>
                <a:t>Unit of measure</a:t>
              </a:r>
            </a:p>
          </p:txBody>
        </p:sp>
      </p:grpSp>
      <p:sp>
        <p:nvSpPr>
          <p:cNvPr id="1304" name="Rectangle 280"/>
          <p:cNvSpPr>
            <a:spLocks noGrp="1" noChangeArrowheads="1"/>
          </p:cNvSpPr>
          <p:nvPr>
            <p:ph type="sldNum" sz="quarter" idx="4"/>
          </p:nvPr>
        </p:nvSpPr>
        <p:spPr bwMode="auto">
          <a:xfrm>
            <a:off x="8719602" y="6566446"/>
            <a:ext cx="199240" cy="15549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chemeClr val="bg1"/>
                </a:solidFill>
                <a:cs typeface="+mn-cs"/>
              </a:defRPr>
            </a:lvl1pPr>
          </a:lstStyle>
          <a:p>
            <a:pPr defTabSz="913915" fontAlgn="base">
              <a:spcBef>
                <a:spcPct val="0"/>
              </a:spcBef>
              <a:spcAft>
                <a:spcPct val="0"/>
              </a:spcAft>
              <a:defRPr/>
            </a:pPr>
            <a:fld id="{E978B503-FE9C-4C18-80AF-6AFEA436E55E}" type="slidenum">
              <a:rPr lang="en-US" b="1">
                <a:solidFill>
                  <a:srgbClr val="FFFFFF"/>
                </a:solidFill>
              </a:rPr>
              <a:pPr defTabSz="913915" fontAlgn="base">
                <a:spcBef>
                  <a:spcPct val="0"/>
                </a:spcBef>
                <a:spcAft>
                  <a:spcPct val="0"/>
                </a:spcAft>
                <a:defRPr/>
              </a:pPr>
              <a:t>‹#›</a:t>
            </a:fld>
            <a:r>
              <a:rPr lang="en-US" b="1" dirty="0">
                <a:solidFill>
                  <a:srgbClr val="FFFFFF"/>
                </a:solidFill>
              </a:rPr>
              <a:t> </a:t>
            </a:r>
          </a:p>
        </p:txBody>
      </p:sp>
      <p:sp>
        <p:nvSpPr>
          <p:cNvPr id="1033" name="Rectangle 286"/>
          <p:cNvSpPr>
            <a:spLocks noGrp="1" noChangeArrowheads="1"/>
          </p:cNvSpPr>
          <p:nvPr>
            <p:ph type="body" idx="1"/>
          </p:nvPr>
        </p:nvSpPr>
        <p:spPr bwMode="auto">
          <a:xfrm>
            <a:off x="341787" y="979952"/>
            <a:ext cx="8329220" cy="491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SlideLogoSeparator"/>
          <p:cNvSpPr>
            <a:spLocks noChangeArrowheads="1"/>
          </p:cNvSpPr>
          <p:nvPr>
            <p:custDataLst>
              <p:tags r:id="rId14"/>
            </p:custDataLst>
          </p:nvPr>
        </p:nvSpPr>
        <p:spPr bwMode="auto">
          <a:xfrm>
            <a:off x="8589619" y="6532984"/>
            <a:ext cx="40892" cy="1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defTabSz="913041" fontAlgn="base">
              <a:spcBef>
                <a:spcPct val="0"/>
              </a:spcBef>
              <a:spcAft>
                <a:spcPct val="0"/>
              </a:spcAft>
            </a:pPr>
            <a:r>
              <a:rPr lang="en-US" sz="1200" dirty="0">
                <a:solidFill>
                  <a:srgbClr val="000000"/>
                </a:solidFill>
                <a:cs typeface="Arial" pitchFamily="34" charset="0"/>
              </a:rPr>
              <a:t>|</a:t>
            </a:r>
          </a:p>
        </p:txBody>
      </p:sp>
    </p:spTree>
    <p:extLst>
      <p:ext uri="{BB962C8B-B14F-4D97-AF65-F5344CB8AC3E}">
        <p14:creationId xmlns:p14="http://schemas.microsoft.com/office/powerpoint/2010/main" val="263223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3041" rtl="0" eaLnBrk="0" fontAlgn="base" hangingPunct="0">
        <a:spcBef>
          <a:spcPct val="0"/>
        </a:spcBef>
        <a:spcAft>
          <a:spcPct val="0"/>
        </a:spcAft>
        <a:defRPr sz="2400" b="1">
          <a:solidFill>
            <a:schemeClr val="tx2"/>
          </a:solidFill>
          <a:latin typeface="+mj-lt"/>
          <a:ea typeface="+mj-ea"/>
          <a:cs typeface="+mj-cs"/>
        </a:defRPr>
      </a:lvl1pPr>
      <a:lvl2pPr algn="l" defTabSz="913041" rtl="0" eaLnBrk="0" fontAlgn="base" hangingPunct="0">
        <a:spcBef>
          <a:spcPct val="0"/>
        </a:spcBef>
        <a:spcAft>
          <a:spcPct val="0"/>
        </a:spcAft>
        <a:defRPr sz="2400" b="1">
          <a:solidFill>
            <a:schemeClr val="tx2"/>
          </a:solidFill>
          <a:latin typeface="Arial" pitchFamily="34" charset="0"/>
        </a:defRPr>
      </a:lvl2pPr>
      <a:lvl3pPr algn="l" defTabSz="913041" rtl="0" eaLnBrk="0" fontAlgn="base" hangingPunct="0">
        <a:spcBef>
          <a:spcPct val="0"/>
        </a:spcBef>
        <a:spcAft>
          <a:spcPct val="0"/>
        </a:spcAft>
        <a:defRPr sz="2400" b="1">
          <a:solidFill>
            <a:schemeClr val="tx2"/>
          </a:solidFill>
          <a:latin typeface="Arial" pitchFamily="34" charset="0"/>
        </a:defRPr>
      </a:lvl3pPr>
      <a:lvl4pPr algn="l" defTabSz="913041" rtl="0" eaLnBrk="0" fontAlgn="base" hangingPunct="0">
        <a:spcBef>
          <a:spcPct val="0"/>
        </a:spcBef>
        <a:spcAft>
          <a:spcPct val="0"/>
        </a:spcAft>
        <a:defRPr sz="2400" b="1">
          <a:solidFill>
            <a:schemeClr val="tx2"/>
          </a:solidFill>
          <a:latin typeface="Arial" pitchFamily="34" charset="0"/>
        </a:defRPr>
      </a:lvl4pPr>
      <a:lvl5pPr algn="l" defTabSz="913041" rtl="0" eaLnBrk="0" fontAlgn="base" hangingPunct="0">
        <a:spcBef>
          <a:spcPct val="0"/>
        </a:spcBef>
        <a:spcAft>
          <a:spcPct val="0"/>
        </a:spcAft>
        <a:defRPr sz="2400" b="1">
          <a:solidFill>
            <a:schemeClr val="tx2"/>
          </a:solidFill>
          <a:latin typeface="Arial" pitchFamily="34" charset="0"/>
        </a:defRPr>
      </a:lvl5pPr>
      <a:lvl6pPr marL="466231" algn="l" defTabSz="913041" rtl="0" fontAlgn="base">
        <a:spcBef>
          <a:spcPct val="0"/>
        </a:spcBef>
        <a:spcAft>
          <a:spcPct val="0"/>
        </a:spcAft>
        <a:defRPr sz="1900" b="1">
          <a:solidFill>
            <a:schemeClr val="tx2"/>
          </a:solidFill>
          <a:latin typeface="Arial" pitchFamily="34" charset="0"/>
        </a:defRPr>
      </a:lvl6pPr>
      <a:lvl7pPr marL="932467" algn="l" defTabSz="913041" rtl="0" fontAlgn="base">
        <a:spcBef>
          <a:spcPct val="0"/>
        </a:spcBef>
        <a:spcAft>
          <a:spcPct val="0"/>
        </a:spcAft>
        <a:defRPr sz="1900" b="1">
          <a:solidFill>
            <a:schemeClr val="tx2"/>
          </a:solidFill>
          <a:latin typeface="Arial" pitchFamily="34" charset="0"/>
        </a:defRPr>
      </a:lvl7pPr>
      <a:lvl8pPr marL="1398703" algn="l" defTabSz="913041" rtl="0" fontAlgn="base">
        <a:spcBef>
          <a:spcPct val="0"/>
        </a:spcBef>
        <a:spcAft>
          <a:spcPct val="0"/>
        </a:spcAft>
        <a:defRPr sz="1900" b="1">
          <a:solidFill>
            <a:schemeClr val="tx2"/>
          </a:solidFill>
          <a:latin typeface="Arial" pitchFamily="34" charset="0"/>
        </a:defRPr>
      </a:lvl8pPr>
      <a:lvl9pPr marL="1864936" algn="l" defTabSz="913041" rtl="0" fontAlgn="base">
        <a:spcBef>
          <a:spcPct val="0"/>
        </a:spcBef>
        <a:spcAft>
          <a:spcPct val="0"/>
        </a:spcAft>
        <a:defRPr sz="1900" b="1">
          <a:solidFill>
            <a:schemeClr val="tx2"/>
          </a:solidFill>
          <a:latin typeface="Arial" pitchFamily="34" charset="0"/>
        </a:defRPr>
      </a:lvl9pPr>
    </p:titleStyle>
    <p:bodyStyle>
      <a:lvl1pPr marL="349676" indent="-349676" algn="l" defTabSz="913041" rtl="0" eaLnBrk="0" fontAlgn="base" hangingPunct="0">
        <a:spcBef>
          <a:spcPct val="0"/>
        </a:spcBef>
        <a:spcAft>
          <a:spcPct val="0"/>
        </a:spcAft>
        <a:buClr>
          <a:schemeClr val="tx2"/>
        </a:buClr>
        <a:defRPr sz="1600">
          <a:solidFill>
            <a:schemeClr val="tx1"/>
          </a:solidFill>
          <a:latin typeface="+mn-lt"/>
          <a:ea typeface="+mn-ea"/>
          <a:cs typeface="+mn-cs"/>
        </a:defRPr>
      </a:lvl1pPr>
      <a:lvl2pPr marL="197503" indent="-195884" algn="l" defTabSz="913041"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466231" indent="-267114" algn="l" defTabSz="913041"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26503" indent="-158650" algn="l" defTabSz="913041"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60868" indent="-132747" algn="l" defTabSz="913041"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defRPr>
      </a:lvl5pPr>
      <a:lvl6pPr marL="1227102"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337"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59570"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5803"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9pPr>
    </p:bodyStyle>
    <p:otherStyle>
      <a:defPPr>
        <a:defRPr lang="en-US"/>
      </a:defPPr>
      <a:lvl1pPr marL="0" algn="l" defTabSz="932467" rtl="0" eaLnBrk="1" latinLnBrk="0" hangingPunct="1">
        <a:defRPr sz="1800" kern="1200">
          <a:solidFill>
            <a:schemeClr val="tx1"/>
          </a:solidFill>
          <a:latin typeface="+mn-lt"/>
          <a:ea typeface="+mn-ea"/>
          <a:cs typeface="+mn-cs"/>
        </a:defRPr>
      </a:lvl1pPr>
      <a:lvl2pPr marL="466231" algn="l" defTabSz="932467" rtl="0" eaLnBrk="1" latinLnBrk="0" hangingPunct="1">
        <a:defRPr sz="1800" kern="1200">
          <a:solidFill>
            <a:schemeClr val="tx1"/>
          </a:solidFill>
          <a:latin typeface="+mn-lt"/>
          <a:ea typeface="+mn-ea"/>
          <a:cs typeface="+mn-cs"/>
        </a:defRPr>
      </a:lvl2pPr>
      <a:lvl3pPr marL="932467" algn="l" defTabSz="932467" rtl="0" eaLnBrk="1" latinLnBrk="0" hangingPunct="1">
        <a:defRPr sz="1800" kern="1200">
          <a:solidFill>
            <a:schemeClr val="tx1"/>
          </a:solidFill>
          <a:latin typeface="+mn-lt"/>
          <a:ea typeface="+mn-ea"/>
          <a:cs typeface="+mn-cs"/>
        </a:defRPr>
      </a:lvl3pPr>
      <a:lvl4pPr marL="1398703" algn="l" defTabSz="932467" rtl="0" eaLnBrk="1" latinLnBrk="0" hangingPunct="1">
        <a:defRPr sz="1800" kern="1200">
          <a:solidFill>
            <a:schemeClr val="tx1"/>
          </a:solidFill>
          <a:latin typeface="+mn-lt"/>
          <a:ea typeface="+mn-ea"/>
          <a:cs typeface="+mn-cs"/>
        </a:defRPr>
      </a:lvl4pPr>
      <a:lvl5pPr marL="1864936" algn="l" defTabSz="932467" rtl="0" eaLnBrk="1" latinLnBrk="0" hangingPunct="1">
        <a:defRPr sz="1800" kern="1200">
          <a:solidFill>
            <a:schemeClr val="tx1"/>
          </a:solidFill>
          <a:latin typeface="+mn-lt"/>
          <a:ea typeface="+mn-ea"/>
          <a:cs typeface="+mn-cs"/>
        </a:defRPr>
      </a:lvl5pPr>
      <a:lvl6pPr marL="2331171" algn="l" defTabSz="932467" rtl="0" eaLnBrk="1" latinLnBrk="0" hangingPunct="1">
        <a:defRPr sz="1800" kern="1200">
          <a:solidFill>
            <a:schemeClr val="tx1"/>
          </a:solidFill>
          <a:latin typeface="+mn-lt"/>
          <a:ea typeface="+mn-ea"/>
          <a:cs typeface="+mn-cs"/>
        </a:defRPr>
      </a:lvl6pPr>
      <a:lvl7pPr marL="2797402" algn="l" defTabSz="932467" rtl="0" eaLnBrk="1" latinLnBrk="0" hangingPunct="1">
        <a:defRPr sz="1800" kern="1200">
          <a:solidFill>
            <a:schemeClr val="tx1"/>
          </a:solidFill>
          <a:latin typeface="+mn-lt"/>
          <a:ea typeface="+mn-ea"/>
          <a:cs typeface="+mn-cs"/>
        </a:defRPr>
      </a:lvl7pPr>
      <a:lvl8pPr marL="3263637" algn="l" defTabSz="932467" rtl="0" eaLnBrk="1" latinLnBrk="0" hangingPunct="1">
        <a:defRPr sz="1800" kern="1200">
          <a:solidFill>
            <a:schemeClr val="tx1"/>
          </a:solidFill>
          <a:latin typeface="+mn-lt"/>
          <a:ea typeface="+mn-ea"/>
          <a:cs typeface="+mn-cs"/>
        </a:defRPr>
      </a:lvl8pPr>
      <a:lvl9pPr marL="3729873" algn="l" defTabSz="9324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9985A-379D-4B23-A816-AC9F193035A2}" type="datetimeFigureOut">
              <a:rPr lang="en-SG" smtClean="0">
                <a:solidFill>
                  <a:prstClr val="black">
                    <a:tint val="75000"/>
                  </a:prstClr>
                </a:solidFill>
              </a:rPr>
              <a:pPr/>
              <a:t>5/8/2018</a:t>
            </a:fld>
            <a:endParaRPr lang="en-SG"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2742-6757-40FB-BA0F-44A19305285D}" type="slidenum">
              <a:rPr lang="en-SG" smtClean="0">
                <a:solidFill>
                  <a:prstClr val="black">
                    <a:tint val="75000"/>
                  </a:prstClr>
                </a:solidFill>
              </a:rPr>
              <a:pPr/>
              <a:t>‹#›</a:t>
            </a:fld>
            <a:endParaRPr lang="en-SG" dirty="0">
              <a:solidFill>
                <a:prstClr val="black">
                  <a:tint val="75000"/>
                </a:prstClr>
              </a:solidFill>
            </a:endParaRPr>
          </a:p>
        </p:txBody>
      </p:sp>
    </p:spTree>
    <p:extLst>
      <p:ext uri="{BB962C8B-B14F-4D97-AF65-F5344CB8AC3E}">
        <p14:creationId xmlns:p14="http://schemas.microsoft.com/office/powerpoint/2010/main" val="16171573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2A942-D656-423F-88C0-C92CA34AECFE}" type="datetimeFigureOut">
              <a:rPr lang="en-GB" smtClean="0">
                <a:solidFill>
                  <a:prstClr val="black">
                    <a:tint val="75000"/>
                  </a:prstClr>
                </a:solidFill>
              </a:rPr>
              <a:pPr/>
              <a:t>05/08/2018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688D8-4577-40BF-A6D7-15D7F4E7B6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05940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3"/>
          <p:cNvSpPr>
            <a:spLocks noChangeShapeType="1"/>
          </p:cNvSpPr>
          <p:nvPr userDrawn="1"/>
        </p:nvSpPr>
        <p:spPr bwMode="auto">
          <a:xfrm>
            <a:off x="0" y="6400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92467020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5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arget="../media/image26.jpeg" Type="http://schemas.openxmlformats.org/officeDocument/2006/relationships/image"/><Relationship Id="rId2" Target="../notesSlides/notesSlide8.xml" Type="http://schemas.openxmlformats.org/officeDocument/2006/relationships/notesSlide"/><Relationship Id="rId1" Target="../slideLayouts/slideLayout44.xml" Type="http://schemas.openxmlformats.org/officeDocument/2006/relationships/slideLayout"/><Relationship Id="rId5" Target="../media/image28.jpeg" Type="http://schemas.openxmlformats.org/officeDocument/2006/relationships/image"/><Relationship Id="rId4" Target="../media/image27.jpe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arget="../media/image34.png" Type="http://schemas.openxmlformats.org/officeDocument/2006/relationships/image"/><Relationship Id="rId13" Target="../media/image39.jpeg" Type="http://schemas.openxmlformats.org/officeDocument/2006/relationships/image"/><Relationship Id="rId3" Target="../media/image29.png" Type="http://schemas.openxmlformats.org/officeDocument/2006/relationships/image"/><Relationship Id="rId7" Target="../media/image33.png" Type="http://schemas.openxmlformats.org/officeDocument/2006/relationships/image"/><Relationship Id="rId12" Target="../media/image38.jpeg" Type="http://schemas.openxmlformats.org/officeDocument/2006/relationships/image"/><Relationship Id="rId2" Target="../notesSlides/notesSlide10.xml" Type="http://schemas.openxmlformats.org/officeDocument/2006/relationships/notesSlide"/><Relationship Id="rId1" Target="../slideLayouts/slideLayout7.xml" Type="http://schemas.openxmlformats.org/officeDocument/2006/relationships/slideLayout"/><Relationship Id="rId6" Target="../media/image32.jpeg" Type="http://schemas.openxmlformats.org/officeDocument/2006/relationships/image"/><Relationship Id="rId11" Target="../media/image37.jpeg" Type="http://schemas.openxmlformats.org/officeDocument/2006/relationships/image"/><Relationship Id="rId5" Target="../media/image31.png" Type="http://schemas.openxmlformats.org/officeDocument/2006/relationships/image"/><Relationship Id="rId15" Target="../media/image41.jpeg" Type="http://schemas.openxmlformats.org/officeDocument/2006/relationships/image"/><Relationship Id="rId10" Target="../media/image36.png" Type="http://schemas.openxmlformats.org/officeDocument/2006/relationships/image"/><Relationship Id="rId4" Target="../media/image30.jpeg" Type="http://schemas.openxmlformats.org/officeDocument/2006/relationships/image"/><Relationship Id="rId9" Target="../media/image35.png" Type="http://schemas.openxmlformats.org/officeDocument/2006/relationships/image"/><Relationship Id="rId14" Target="../media/image40.jpeg" Type="http://schemas.openxmlformats.org/officeDocument/2006/relationships/image"/></Relationships>
</file>

<file path=ppt/slides/_rels/slide16.xml.rels><?xml version="1.0" encoding="UTF-8" standalone="yes" ?><Relationships xmlns="http://schemas.openxmlformats.org/package/2006/relationships"><Relationship Id="rId3" Target="../media/image43.jpeg" Type="http://schemas.openxmlformats.org/officeDocument/2006/relationships/image"/><Relationship Id="rId2" Target="../media/image42.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44.jpeg" Type="http://schemas.openxmlformats.org/officeDocument/2006/relationships/image"/><Relationship Id="rId1" Target="../slideLayouts/slideLayout45.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45.jpeg" Type="http://schemas.openxmlformats.org/officeDocument/2006/relationships/image"/><Relationship Id="rId2" Target="../notesSlides/notesSlide11.xml" Type="http://schemas.openxmlformats.org/officeDocument/2006/relationships/notesSlide"/><Relationship Id="rId1" Target="../slideLayouts/slideLayout6.xml" Type="http://schemas.openxmlformats.org/officeDocument/2006/relationships/slideLayout"/><Relationship Id="rId4" Target="../media/image46.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54.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58.jpeg" Type="http://schemas.openxmlformats.org/officeDocument/2006/relationships/image"/><Relationship Id="rId2" Target="../notesSlides/notesSlide14.xml" Type="http://schemas.openxmlformats.org/officeDocument/2006/relationships/notesSlide"/><Relationship Id="rId1" Target="../slideLayouts/slideLayout44.xml" Type="http://schemas.openxmlformats.org/officeDocument/2006/relationships/slideLayout"/><Relationship Id="rId5" Target="../media/image60.jpeg" Type="http://schemas.openxmlformats.org/officeDocument/2006/relationships/image"/><Relationship Id="rId4" Target="../media/image59.jpeg" Type="http://schemas.openxmlformats.org/officeDocument/2006/relationships/image"/></Relationships>
</file>

<file path=ppt/slides/_rels/slide2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65.B1BD3FD0"/><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arget="../media/image70.jpeg" Type="http://schemas.openxmlformats.org/officeDocument/2006/relationships/image"/><Relationship Id="rId2" Target="../media/image69.jpeg" Type="http://schemas.openxmlformats.org/officeDocument/2006/relationships/image"/><Relationship Id="rId1" Target="../slideLayouts/slideLayout7.xml" Type="http://schemas.openxmlformats.org/officeDocument/2006/relationships/slideLayout"/><Relationship Id="rId4" Target="../media/image71.jpeg" Type="http://schemas.openxmlformats.org/officeDocument/2006/relationships/image"/></Relationships>
</file>

<file path=ppt/slides/_rels/slide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arget="../media/image4.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5.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74.jpe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4.xml.rels><?xml version="1.0" encoding="UTF-8" standalone="yes" ?><Relationships xmlns="http://schemas.openxmlformats.org/package/2006/relationships"><Relationship Id="rId3" Target="../media/image83.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8" Target="../media/image95.jpeg" Type="http://schemas.openxmlformats.org/officeDocument/2006/relationships/image"/><Relationship Id="rId3" Target="../media/image90.jpeg" Type="http://schemas.openxmlformats.org/officeDocument/2006/relationships/image"/><Relationship Id="rId7" Target="../media/image94.jpeg" Type="http://schemas.openxmlformats.org/officeDocument/2006/relationships/image"/><Relationship Id="rId2" Target="../notesSlides/notesSlide22.xml" Type="http://schemas.openxmlformats.org/officeDocument/2006/relationships/notesSlide"/><Relationship Id="rId1" Target="../slideLayouts/slideLayout7.xml" Type="http://schemas.openxmlformats.org/officeDocument/2006/relationships/slideLayout"/><Relationship Id="rId6" Target="../media/image93.jpeg" Type="http://schemas.openxmlformats.org/officeDocument/2006/relationships/image"/><Relationship Id="rId5" Target="../media/image92.jpeg" Type="http://schemas.openxmlformats.org/officeDocument/2006/relationships/image"/><Relationship Id="rId4" Target="../media/image91.jpe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39.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7.xml"/><Relationship Id="rId5" Type="http://schemas.openxmlformats.org/officeDocument/2006/relationships/image" Target="../media/image103.jpg"/><Relationship Id="rId4" Type="http://schemas.openxmlformats.org/officeDocument/2006/relationships/image" Target="../media/image102.jpeg"/></Relationships>
</file>

<file path=ppt/slides/_rels/slide4.xml.rels><?xml version="1.0" encoding="UTF-8" standalone="yes" ?><Relationships xmlns="http://schemas.openxmlformats.org/package/2006/relationships"><Relationship Id="rId3" Target="../media/image5.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 Id="rId4" Target="../media/hdphoto1.wdp" Type="http://schemas.microsoft.com/office/2007/relationships/hdphoto"/></Relationships>
</file>

<file path=ppt/slides/_rels/slide4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7.jpg"/><Relationship Id="rId5" Type="http://schemas.openxmlformats.org/officeDocument/2006/relationships/image" Target="../media/image106.jpeg"/><Relationship Id="rId4" Type="http://schemas.openxmlformats.org/officeDocument/2006/relationships/image" Target="../media/image10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arget="../media/image11.jpeg" Type="http://schemas.openxmlformats.org/officeDocument/2006/relationships/image"/><Relationship Id="rId3" Target="../media/image6.jpeg" Type="http://schemas.openxmlformats.org/officeDocument/2006/relationships/image"/><Relationship Id="rId7" Target="../media/image10.jpeg" Type="http://schemas.openxmlformats.org/officeDocument/2006/relationships/image"/><Relationship Id="rId2" Target="../notesSlides/notesSlide3.xml" Type="http://schemas.openxmlformats.org/officeDocument/2006/relationships/notesSlide"/><Relationship Id="rId1" Target="../slideLayouts/slideLayout6.xml" Type="http://schemas.openxmlformats.org/officeDocument/2006/relationships/slideLayout"/><Relationship Id="rId6" Target="../media/image9.jpeg" Type="http://schemas.openxmlformats.org/officeDocument/2006/relationships/image"/><Relationship Id="rId11" Target="../media/image14.jpeg" Type="http://schemas.openxmlformats.org/officeDocument/2006/relationships/image"/><Relationship Id="rId5" Target="../media/image8.jpeg" Type="http://schemas.openxmlformats.org/officeDocument/2006/relationships/image"/><Relationship Id="rId10" Target="../media/image13.jpeg" Type="http://schemas.openxmlformats.org/officeDocument/2006/relationships/image"/><Relationship Id="rId4" Target="../media/image7.jpeg" Type="http://schemas.openxmlformats.org/officeDocument/2006/relationships/image"/><Relationship Id="rId9" Target="../media/image12.jpeg" Type="http://schemas.openxmlformats.org/officeDocument/2006/relationships/image"/></Relationships>
</file>

<file path=ppt/slides/_rels/slide6.xml.rels><?xml version="1.0" encoding="UTF-8" standalone="yes" ?><Relationships xmlns="http://schemas.openxmlformats.org/package/2006/relationships"><Relationship Id="rId8" Target="../media/image20.jpeg" Type="http://schemas.openxmlformats.org/officeDocument/2006/relationships/image"/><Relationship Id="rId3" Target="../media/image15.png" Type="http://schemas.openxmlformats.org/officeDocument/2006/relationships/image"/><Relationship Id="rId7" Target="../media/image19.jpeg" Type="http://schemas.openxmlformats.org/officeDocument/2006/relationships/image"/><Relationship Id="rId2" Target="../notesSlides/notesSlide4.xml" Type="http://schemas.openxmlformats.org/officeDocument/2006/relationships/notesSlide"/><Relationship Id="rId1" Target="../slideLayouts/slideLayout6.xml" Type="http://schemas.openxmlformats.org/officeDocument/2006/relationships/slideLayout"/><Relationship Id="rId6" Target="../media/image18.jpeg" Type="http://schemas.openxmlformats.org/officeDocument/2006/relationships/image"/><Relationship Id="rId5" Target="../media/image17.jpeg" Type="http://schemas.openxmlformats.org/officeDocument/2006/relationships/image"/><Relationship Id="rId4" Target="../media/image16.pn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D316B2-674B-428D-BE2B-393D8A480236}"/>
              </a:ext>
            </a:extLst>
          </p:cNvPr>
          <p:cNvSpPr txBox="1"/>
          <p:nvPr/>
        </p:nvSpPr>
        <p:spPr>
          <a:xfrm>
            <a:off x="762000" y="1295400"/>
            <a:ext cx="7848600" cy="1446550"/>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Singapore’s Integrated </a:t>
            </a:r>
          </a:p>
          <a:p>
            <a:pPr algn="ctr"/>
            <a:r>
              <a:rPr lang="en-US" sz="4400" b="1" dirty="0">
                <a:latin typeface="Calibri" panose="020F0502020204030204" pitchFamily="34" charset="0"/>
                <a:cs typeface="Calibri" panose="020F0502020204030204" pitchFamily="34" charset="0"/>
              </a:rPr>
              <a:t>Land Use Planning Experience</a:t>
            </a:r>
          </a:p>
        </p:txBody>
      </p:sp>
      <p:sp>
        <p:nvSpPr>
          <p:cNvPr id="5" name="TextBox 4">
            <a:extLst>
              <a:ext uri="{FF2B5EF4-FFF2-40B4-BE49-F238E27FC236}">
                <a16:creationId xmlns:a16="http://schemas.microsoft.com/office/drawing/2014/main" id="{ECCDB029-4CAC-4636-9379-8E1FA73A5ED1}"/>
              </a:ext>
            </a:extLst>
          </p:cNvPr>
          <p:cNvSpPr txBox="1"/>
          <p:nvPr/>
        </p:nvSpPr>
        <p:spPr>
          <a:xfrm>
            <a:off x="4876800" y="4495800"/>
            <a:ext cx="2514600" cy="876522"/>
          </a:xfrm>
          <a:prstGeom prst="rect">
            <a:avLst/>
          </a:prstGeom>
          <a:noFill/>
        </p:spPr>
        <p:txBody>
          <a:bodyPr wrap="square" rtlCol="0">
            <a:spAutoFit/>
          </a:bodyPr>
          <a:lstStyle/>
          <a:p>
            <a:pPr algn="ctr">
              <a:lnSpc>
                <a:spcPct val="80000"/>
              </a:lnSpc>
              <a:spcBef>
                <a:spcPct val="20000"/>
              </a:spcBef>
              <a:buFont typeface="Wingdings" pitchFamily="2" charset="2"/>
              <a:buNone/>
            </a:pPr>
            <a:r>
              <a:rPr lang="en-US" sz="2800" b="1" dirty="0">
                <a:solidFill>
                  <a:schemeClr val="tx2"/>
                </a:solidFill>
                <a:cs typeface="Calibri"/>
              </a:rPr>
              <a:t>Wong Kai </a:t>
            </a:r>
            <a:r>
              <a:rPr lang="en-US" sz="2800" b="1" dirty="0" err="1">
                <a:solidFill>
                  <a:schemeClr val="tx2"/>
                </a:solidFill>
                <a:cs typeface="Calibri"/>
              </a:rPr>
              <a:t>Yeng</a:t>
            </a:r>
            <a:endParaRPr lang="en-US" sz="2800" b="1" dirty="0">
              <a:solidFill>
                <a:schemeClr val="tx2"/>
              </a:solidFill>
              <a:cs typeface="Calibri"/>
            </a:endParaRPr>
          </a:p>
          <a:p>
            <a:pPr algn="ctr">
              <a:lnSpc>
                <a:spcPct val="80000"/>
              </a:lnSpc>
              <a:spcBef>
                <a:spcPct val="20000"/>
              </a:spcBef>
              <a:buFont typeface="Wingdings" pitchFamily="2" charset="2"/>
              <a:buNone/>
            </a:pPr>
            <a:r>
              <a:rPr lang="en-US" sz="2800" b="1" dirty="0">
                <a:solidFill>
                  <a:schemeClr val="tx2"/>
                </a:solidFill>
                <a:cs typeface="Calibri"/>
              </a:rPr>
              <a:t>27 August 2018 </a:t>
            </a:r>
          </a:p>
        </p:txBody>
      </p:sp>
    </p:spTree>
    <p:extLst>
      <p:ext uri="{BB962C8B-B14F-4D97-AF65-F5344CB8AC3E}">
        <p14:creationId xmlns:p14="http://schemas.microsoft.com/office/powerpoint/2010/main" val="323112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620688"/>
            <a:ext cx="75819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52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9"/>
          <p:cNvSpPr>
            <a:spLocks noChangeArrowheads="1"/>
          </p:cNvSpPr>
          <p:nvPr/>
        </p:nvSpPr>
        <p:spPr bwMode="auto">
          <a:xfrm>
            <a:off x="6917532" y="2343150"/>
            <a:ext cx="797719" cy="425054"/>
          </a:xfrm>
          <a:prstGeom prst="flowChartProcess">
            <a:avLst/>
          </a:prstGeom>
          <a:solidFill>
            <a:srgbClr val="C0C0C0">
              <a:alpha val="30196"/>
            </a:srgbClr>
          </a:solidFill>
          <a:ln w="28575"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195" name="AutoShape 12"/>
          <p:cNvSpPr>
            <a:spLocks noChangeArrowheads="1"/>
          </p:cNvSpPr>
          <p:nvPr/>
        </p:nvSpPr>
        <p:spPr bwMode="auto">
          <a:xfrm>
            <a:off x="5007388" y="2246189"/>
            <a:ext cx="851892" cy="741071"/>
          </a:xfrm>
          <a:prstGeom prst="flowChartProcess">
            <a:avLst/>
          </a:prstGeom>
          <a:solidFill>
            <a:srgbClr val="C0C0C0">
              <a:alpha val="30196"/>
            </a:srgbClr>
          </a:solidFill>
          <a:ln w="28575"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196" name="Text Box 2"/>
          <p:cNvSpPr txBox="1">
            <a:spLocks noChangeArrowheads="1"/>
          </p:cNvSpPr>
          <p:nvPr/>
        </p:nvSpPr>
        <p:spPr bwMode="auto">
          <a:xfrm>
            <a:off x="1352089" y="953475"/>
            <a:ext cx="7835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2400" b="1" dirty="0">
                <a:solidFill>
                  <a:srgbClr val="000000"/>
                </a:solidFill>
                <a:latin typeface="Microsoft YaHei" panose="020B0503020204020204" pitchFamily="34" charset="-122"/>
                <a:ea typeface="Microsoft YaHei" panose="020B0503020204020204" pitchFamily="34" charset="-122"/>
              </a:rPr>
              <a:t>SINGAPORE GOVERNMENT STRUCTURE</a:t>
            </a:r>
            <a:endParaRPr kumimoji="1" lang="zh-CN" altLang="en-US" sz="2400" b="1" dirty="0">
              <a:solidFill>
                <a:srgbClr val="000000"/>
              </a:solidFill>
              <a:latin typeface="Microsoft YaHei" panose="020B0503020204020204" pitchFamily="34" charset="-122"/>
              <a:ea typeface="Microsoft YaHei" panose="020B0503020204020204" pitchFamily="34" charset="-122"/>
            </a:endParaRPr>
          </a:p>
        </p:txBody>
      </p:sp>
      <p:sp>
        <p:nvSpPr>
          <p:cNvPr id="8197" name="Text Box 56"/>
          <p:cNvSpPr txBox="1">
            <a:spLocks noChangeArrowheads="1"/>
          </p:cNvSpPr>
          <p:nvPr/>
        </p:nvSpPr>
        <p:spPr bwMode="auto">
          <a:xfrm>
            <a:off x="1270554" y="5310798"/>
            <a:ext cx="7601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Ministries</a:t>
            </a:r>
            <a:endParaRPr kumimoji="1" lang="zh-CN" altLang="en-US" sz="900" b="1" dirty="0">
              <a:solidFill>
                <a:srgbClr val="993300"/>
              </a:solidFill>
              <a:latin typeface="Microsoft YaHei" panose="020B0503020204020204" pitchFamily="34" charset="-122"/>
              <a:ea typeface="Microsoft YaHei" panose="020B0503020204020204" pitchFamily="34" charset="-122"/>
            </a:endParaRPr>
          </a:p>
        </p:txBody>
      </p:sp>
      <p:sp>
        <p:nvSpPr>
          <p:cNvPr id="8198" name="AutoShape 57"/>
          <p:cNvSpPr>
            <a:spLocks noChangeArrowheads="1"/>
          </p:cNvSpPr>
          <p:nvPr/>
        </p:nvSpPr>
        <p:spPr bwMode="auto">
          <a:xfrm>
            <a:off x="1263254" y="5289947"/>
            <a:ext cx="742950" cy="228600"/>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199" name="Text Box 59"/>
          <p:cNvSpPr txBox="1">
            <a:spLocks noChangeArrowheads="1"/>
          </p:cNvSpPr>
          <p:nvPr/>
        </p:nvSpPr>
        <p:spPr bwMode="auto">
          <a:xfrm>
            <a:off x="2090454" y="5310798"/>
            <a:ext cx="8162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dirty="0">
                <a:solidFill>
                  <a:srgbClr val="000000"/>
                </a:solidFill>
                <a:latin typeface="Microsoft YaHei" panose="020B0503020204020204" pitchFamily="34" charset="-122"/>
                <a:ea typeface="Microsoft YaHei" panose="020B0503020204020204" pitchFamily="34" charset="-122"/>
              </a:rPr>
              <a:t>Stat Boards</a:t>
            </a:r>
            <a:endParaRPr kumimoji="1" lang="zh-CN" altLang="en-US" sz="900" dirty="0">
              <a:solidFill>
                <a:srgbClr val="000000"/>
              </a:solidFill>
              <a:latin typeface="Microsoft YaHei" panose="020B0503020204020204" pitchFamily="34" charset="-122"/>
              <a:ea typeface="Microsoft YaHei" panose="020B0503020204020204" pitchFamily="34" charset="-122"/>
            </a:endParaRPr>
          </a:p>
        </p:txBody>
      </p:sp>
      <p:sp>
        <p:nvSpPr>
          <p:cNvPr id="8200" name="AutoShape 60"/>
          <p:cNvSpPr>
            <a:spLocks noChangeArrowheads="1"/>
          </p:cNvSpPr>
          <p:nvPr/>
        </p:nvSpPr>
        <p:spPr bwMode="auto">
          <a:xfrm>
            <a:off x="2120503" y="5289947"/>
            <a:ext cx="736997" cy="228600"/>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01" name="Line 75"/>
          <p:cNvSpPr>
            <a:spLocks noChangeShapeType="1"/>
          </p:cNvSpPr>
          <p:nvPr/>
        </p:nvSpPr>
        <p:spPr bwMode="auto">
          <a:xfrm>
            <a:off x="6415088" y="5254230"/>
            <a:ext cx="105966" cy="11906"/>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02" name="Text Box 3"/>
          <p:cNvSpPr txBox="1">
            <a:spLocks noChangeArrowheads="1"/>
          </p:cNvSpPr>
          <p:nvPr/>
        </p:nvSpPr>
        <p:spPr bwMode="auto">
          <a:xfrm>
            <a:off x="3544491" y="1583869"/>
            <a:ext cx="20766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1500" b="1" dirty="0">
                <a:solidFill>
                  <a:srgbClr val="000000"/>
                </a:solidFill>
                <a:latin typeface="Microsoft YaHei" panose="020B0503020204020204" pitchFamily="34" charset="-122"/>
                <a:ea typeface="Microsoft YaHei" panose="020B0503020204020204" pitchFamily="34" charset="-122"/>
              </a:rPr>
              <a:t>Cabinet/Parliament</a:t>
            </a:r>
            <a:endParaRPr kumimoji="1" lang="zh-CN" altLang="en-US" sz="1500" b="1" dirty="0">
              <a:solidFill>
                <a:srgbClr val="000000"/>
              </a:solidFill>
              <a:latin typeface="Microsoft YaHei" panose="020B0503020204020204" pitchFamily="34" charset="-122"/>
              <a:ea typeface="Microsoft YaHei" panose="020B0503020204020204" pitchFamily="34" charset="-122"/>
            </a:endParaRPr>
          </a:p>
        </p:txBody>
      </p:sp>
      <p:sp>
        <p:nvSpPr>
          <p:cNvPr id="8203" name="AutoShape 4"/>
          <p:cNvSpPr>
            <a:spLocks noChangeArrowheads="1"/>
          </p:cNvSpPr>
          <p:nvPr/>
        </p:nvSpPr>
        <p:spPr bwMode="auto">
          <a:xfrm>
            <a:off x="3596879" y="1567186"/>
            <a:ext cx="2024292" cy="386129"/>
          </a:xfrm>
          <a:prstGeom prst="flowChartProcess">
            <a:avLst/>
          </a:prstGeom>
          <a:solidFill>
            <a:srgbClr val="C0C0C0">
              <a:alpha val="30196"/>
            </a:srgbClr>
          </a:solidFill>
          <a:ln w="28575"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04" name="AutoShape 6"/>
          <p:cNvSpPr>
            <a:spLocks noChangeArrowheads="1"/>
          </p:cNvSpPr>
          <p:nvPr/>
        </p:nvSpPr>
        <p:spPr bwMode="auto">
          <a:xfrm>
            <a:off x="3565923" y="2343150"/>
            <a:ext cx="1234678" cy="457200"/>
          </a:xfrm>
          <a:prstGeom prst="flowChartProcess">
            <a:avLst/>
          </a:prstGeom>
          <a:solidFill>
            <a:srgbClr val="C0C0C0">
              <a:alpha val="30196"/>
            </a:srgbClr>
          </a:solidFill>
          <a:ln w="28575"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05" name="Text Box 7"/>
          <p:cNvSpPr txBox="1">
            <a:spLocks noChangeArrowheads="1"/>
          </p:cNvSpPr>
          <p:nvPr/>
        </p:nvSpPr>
        <p:spPr bwMode="auto">
          <a:xfrm>
            <a:off x="3637360" y="2402587"/>
            <a:ext cx="1091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Ministry of National </a:t>
            </a:r>
            <a:r>
              <a:rPr kumimoji="1" lang="en-US" altLang="zh-CN" sz="900" b="1" dirty="0" err="1">
                <a:solidFill>
                  <a:srgbClr val="993300"/>
                </a:solidFill>
                <a:latin typeface="Microsoft YaHei" panose="020B0503020204020204" pitchFamily="34" charset="-122"/>
                <a:ea typeface="Microsoft YaHei" panose="020B0503020204020204" pitchFamily="34" charset="-122"/>
              </a:rPr>
              <a:t>Devt</a:t>
            </a:r>
            <a:endParaRPr kumimoji="1" lang="zh-CN" altLang="en-US" sz="900" b="1" dirty="0">
              <a:solidFill>
                <a:srgbClr val="993300"/>
              </a:solidFill>
              <a:latin typeface="Microsoft YaHei" panose="020B0503020204020204" pitchFamily="34" charset="-122"/>
              <a:ea typeface="Microsoft YaHei" panose="020B0503020204020204" pitchFamily="34" charset="-122"/>
            </a:endParaRPr>
          </a:p>
        </p:txBody>
      </p:sp>
      <p:sp>
        <p:nvSpPr>
          <p:cNvPr id="8206" name="AutoShape 8"/>
          <p:cNvSpPr>
            <a:spLocks noChangeArrowheads="1"/>
          </p:cNvSpPr>
          <p:nvPr/>
        </p:nvSpPr>
        <p:spPr bwMode="auto">
          <a:xfrm>
            <a:off x="2481264" y="2343150"/>
            <a:ext cx="850106" cy="425054"/>
          </a:xfrm>
          <a:prstGeom prst="flowChartProcess">
            <a:avLst/>
          </a:prstGeom>
          <a:solidFill>
            <a:srgbClr val="C0C0C0">
              <a:alpha val="30196"/>
            </a:srgbClr>
          </a:solidFill>
          <a:ln w="28575"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07" name="Text Box 9"/>
          <p:cNvSpPr txBox="1">
            <a:spLocks noChangeArrowheads="1"/>
          </p:cNvSpPr>
          <p:nvPr/>
        </p:nvSpPr>
        <p:spPr bwMode="auto">
          <a:xfrm>
            <a:off x="2424181" y="2381762"/>
            <a:ext cx="9262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Ministry of Law</a:t>
            </a:r>
          </a:p>
          <a:p>
            <a:pPr algn="ctr" eaLnBrk="1" hangingPunct="1"/>
            <a:endParaRPr kumimoji="1" lang="zh-CN" altLang="en-US" sz="900" b="1" dirty="0">
              <a:solidFill>
                <a:srgbClr val="993300"/>
              </a:solidFill>
              <a:latin typeface="Microsoft YaHei" panose="020B0503020204020204" pitchFamily="34" charset="-122"/>
              <a:ea typeface="Microsoft YaHei" panose="020B0503020204020204" pitchFamily="34" charset="-122"/>
            </a:endParaRPr>
          </a:p>
        </p:txBody>
      </p:sp>
      <p:sp>
        <p:nvSpPr>
          <p:cNvPr id="8208" name="Text Box 11"/>
          <p:cNvSpPr txBox="1">
            <a:spLocks noChangeArrowheads="1"/>
          </p:cNvSpPr>
          <p:nvPr/>
        </p:nvSpPr>
        <p:spPr bwMode="auto">
          <a:xfrm>
            <a:off x="4926320" y="2217761"/>
            <a:ext cx="9745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Ministry of the Environment &amp; Water Resources  </a:t>
            </a:r>
            <a:endParaRPr kumimoji="1" lang="zh-CN" altLang="en-US" sz="900" b="1" dirty="0">
              <a:solidFill>
                <a:srgbClr val="993300"/>
              </a:solidFill>
              <a:latin typeface="Microsoft YaHei" panose="020B0503020204020204" pitchFamily="34" charset="-122"/>
              <a:ea typeface="Microsoft YaHei" panose="020B0503020204020204" pitchFamily="34" charset="-122"/>
            </a:endParaRPr>
          </a:p>
        </p:txBody>
      </p:sp>
      <p:sp>
        <p:nvSpPr>
          <p:cNvPr id="8209" name="AutoShape 14"/>
          <p:cNvSpPr>
            <a:spLocks noChangeArrowheads="1"/>
          </p:cNvSpPr>
          <p:nvPr/>
        </p:nvSpPr>
        <p:spPr bwMode="auto">
          <a:xfrm>
            <a:off x="5942411" y="2343151"/>
            <a:ext cx="744140" cy="636985"/>
          </a:xfrm>
          <a:prstGeom prst="flowChartProcess">
            <a:avLst/>
          </a:prstGeom>
          <a:solidFill>
            <a:srgbClr val="C0C0C0">
              <a:alpha val="30196"/>
            </a:srgbClr>
          </a:solidFill>
          <a:ln w="28575" algn="ctr">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10" name="Text Box 15"/>
          <p:cNvSpPr txBox="1">
            <a:spLocks noChangeArrowheads="1"/>
          </p:cNvSpPr>
          <p:nvPr/>
        </p:nvSpPr>
        <p:spPr bwMode="auto">
          <a:xfrm>
            <a:off x="5933480" y="2362841"/>
            <a:ext cx="7164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Ministry of Trade &amp; Industry</a:t>
            </a:r>
            <a:endParaRPr kumimoji="1" lang="zh-CN" altLang="en-US" sz="900" b="1" dirty="0">
              <a:solidFill>
                <a:srgbClr val="993300"/>
              </a:solidFill>
              <a:latin typeface="Microsoft YaHei" panose="020B0503020204020204" pitchFamily="34" charset="-122"/>
              <a:ea typeface="Microsoft YaHei" panose="020B0503020204020204" pitchFamily="34" charset="-122"/>
            </a:endParaRPr>
          </a:p>
        </p:txBody>
      </p:sp>
      <p:sp>
        <p:nvSpPr>
          <p:cNvPr id="8211" name="AutoShape 16"/>
          <p:cNvSpPr>
            <a:spLocks noChangeArrowheads="1"/>
          </p:cNvSpPr>
          <p:nvPr/>
        </p:nvSpPr>
        <p:spPr bwMode="auto">
          <a:xfrm>
            <a:off x="1484023" y="2310703"/>
            <a:ext cx="882254" cy="464344"/>
          </a:xfrm>
          <a:prstGeom prst="flowChartProcess">
            <a:avLst/>
          </a:prstGeom>
          <a:solidFill>
            <a:srgbClr val="C0C0C0">
              <a:alpha val="30196"/>
            </a:srgbClr>
          </a:solidFill>
          <a:ln w="28575">
            <a:solidFill>
              <a:srgbClr val="808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12" name="Text Box 17"/>
          <p:cNvSpPr txBox="1">
            <a:spLocks noChangeArrowheads="1"/>
          </p:cNvSpPr>
          <p:nvPr/>
        </p:nvSpPr>
        <p:spPr bwMode="auto">
          <a:xfrm>
            <a:off x="1546623" y="2322910"/>
            <a:ext cx="75604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Ministry of Transport</a:t>
            </a:r>
            <a:endParaRPr kumimoji="1" lang="zh-CN" altLang="en-US" sz="900" b="1" dirty="0">
              <a:solidFill>
                <a:srgbClr val="993300"/>
              </a:solidFill>
              <a:latin typeface="Microsoft YaHei" panose="020B0503020204020204" pitchFamily="34" charset="-122"/>
              <a:ea typeface="Microsoft YaHei" panose="020B0503020204020204" pitchFamily="34" charset="-122"/>
            </a:endParaRPr>
          </a:p>
        </p:txBody>
      </p:sp>
      <p:sp>
        <p:nvSpPr>
          <p:cNvPr id="8213" name="Text Box 18"/>
          <p:cNvSpPr txBox="1">
            <a:spLocks noChangeArrowheads="1"/>
          </p:cNvSpPr>
          <p:nvPr/>
        </p:nvSpPr>
        <p:spPr bwMode="auto">
          <a:xfrm>
            <a:off x="6817826" y="2392159"/>
            <a:ext cx="897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900" b="1" dirty="0">
                <a:solidFill>
                  <a:srgbClr val="993300"/>
                </a:solidFill>
                <a:latin typeface="Microsoft YaHei" panose="020B0503020204020204" pitchFamily="34" charset="-122"/>
                <a:ea typeface="Microsoft YaHei" panose="020B0503020204020204" pitchFamily="34" charset="-122"/>
              </a:rPr>
              <a:t>Other Ministries</a:t>
            </a:r>
            <a:endParaRPr kumimoji="1" lang="zh-CN" altLang="en-US" sz="1200" b="1" dirty="0">
              <a:solidFill>
                <a:srgbClr val="993300"/>
              </a:solidFill>
              <a:latin typeface="Microsoft YaHei" panose="020B0503020204020204" pitchFamily="34" charset="-122"/>
              <a:ea typeface="Microsoft YaHei" panose="020B0503020204020204" pitchFamily="34" charset="-122"/>
            </a:endParaRPr>
          </a:p>
        </p:txBody>
      </p:sp>
      <p:sp>
        <p:nvSpPr>
          <p:cNvPr id="8214" name="Freeform 20"/>
          <p:cNvSpPr>
            <a:spLocks/>
          </p:cNvSpPr>
          <p:nvPr/>
        </p:nvSpPr>
        <p:spPr bwMode="auto">
          <a:xfrm>
            <a:off x="1943100" y="2094311"/>
            <a:ext cx="5372100" cy="248840"/>
          </a:xfrm>
          <a:custGeom>
            <a:avLst/>
            <a:gdLst>
              <a:gd name="T0" fmla="*/ 0 w 4704"/>
              <a:gd name="T1" fmla="*/ 2147483647 h 240"/>
              <a:gd name="T2" fmla="*/ 0 w 4704"/>
              <a:gd name="T3" fmla="*/ 0 h 240"/>
              <a:gd name="T4" fmla="*/ 2147483647 w 4704"/>
              <a:gd name="T5" fmla="*/ 0 h 240"/>
              <a:gd name="T6" fmla="*/ 2147483647 w 4704"/>
              <a:gd name="T7" fmla="*/ 2147483647 h 240"/>
              <a:gd name="T8" fmla="*/ 0 60000 65536"/>
              <a:gd name="T9" fmla="*/ 0 60000 65536"/>
              <a:gd name="T10" fmla="*/ 0 60000 65536"/>
              <a:gd name="T11" fmla="*/ 0 60000 65536"/>
              <a:gd name="T12" fmla="*/ 0 w 4704"/>
              <a:gd name="T13" fmla="*/ 0 h 240"/>
              <a:gd name="T14" fmla="*/ 4704 w 4704"/>
              <a:gd name="T15" fmla="*/ 240 h 240"/>
            </a:gdLst>
            <a:ahLst/>
            <a:cxnLst>
              <a:cxn ang="T8">
                <a:pos x="T0" y="T1"/>
              </a:cxn>
              <a:cxn ang="T9">
                <a:pos x="T2" y="T3"/>
              </a:cxn>
              <a:cxn ang="T10">
                <a:pos x="T4" y="T5"/>
              </a:cxn>
              <a:cxn ang="T11">
                <a:pos x="T6" y="T7"/>
              </a:cxn>
            </a:cxnLst>
            <a:rect l="T12" t="T13" r="T14" b="T15"/>
            <a:pathLst>
              <a:path w="4704" h="240">
                <a:moveTo>
                  <a:pt x="0" y="240"/>
                </a:moveTo>
                <a:lnTo>
                  <a:pt x="0" y="0"/>
                </a:lnTo>
                <a:lnTo>
                  <a:pt x="4704" y="0"/>
                </a:lnTo>
                <a:lnTo>
                  <a:pt x="4704" y="24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8215" name="Line 21"/>
          <p:cNvSpPr>
            <a:spLocks noChangeShapeType="1"/>
          </p:cNvSpPr>
          <p:nvPr/>
        </p:nvSpPr>
        <p:spPr bwMode="auto">
          <a:xfrm>
            <a:off x="2906316" y="2094311"/>
            <a:ext cx="0" cy="24884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16" name="Line 22"/>
          <p:cNvSpPr>
            <a:spLocks noChangeShapeType="1"/>
          </p:cNvSpPr>
          <p:nvPr/>
        </p:nvSpPr>
        <p:spPr bwMode="auto">
          <a:xfrm>
            <a:off x="3915966" y="2094311"/>
            <a:ext cx="0" cy="24884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17" name="Line 23"/>
          <p:cNvSpPr>
            <a:spLocks noChangeShapeType="1"/>
          </p:cNvSpPr>
          <p:nvPr/>
        </p:nvSpPr>
        <p:spPr bwMode="auto">
          <a:xfrm>
            <a:off x="5363009" y="2074070"/>
            <a:ext cx="0" cy="24884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18" name="Line 24"/>
          <p:cNvSpPr>
            <a:spLocks noChangeShapeType="1"/>
          </p:cNvSpPr>
          <p:nvPr/>
        </p:nvSpPr>
        <p:spPr bwMode="auto">
          <a:xfrm>
            <a:off x="6254354" y="2094311"/>
            <a:ext cx="0" cy="24884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19" name="Line 25"/>
          <p:cNvSpPr>
            <a:spLocks noChangeShapeType="1"/>
          </p:cNvSpPr>
          <p:nvPr/>
        </p:nvSpPr>
        <p:spPr bwMode="auto">
          <a:xfrm>
            <a:off x="4606529" y="1916906"/>
            <a:ext cx="0" cy="17740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20" name="Text Box 26"/>
          <p:cNvSpPr txBox="1">
            <a:spLocks noChangeArrowheads="1"/>
          </p:cNvSpPr>
          <p:nvPr/>
        </p:nvSpPr>
        <p:spPr bwMode="auto">
          <a:xfrm>
            <a:off x="3806720" y="3002591"/>
            <a:ext cx="1187055" cy="473206"/>
          </a:xfrm>
          <a:prstGeom prst="rect">
            <a:avLst/>
          </a:prstGeom>
          <a:solidFill>
            <a:srgbClr val="FFFF00"/>
          </a:solidFill>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b="1" dirty="0">
                <a:ln w="0"/>
                <a:solidFill>
                  <a:srgbClr val="000000"/>
                </a:solidFill>
                <a:latin typeface="Microsoft YaHei" panose="020B0503020204020204" pitchFamily="34" charset="-122"/>
                <a:ea typeface="Microsoft YaHei" panose="020B0503020204020204" pitchFamily="34" charset="-122"/>
              </a:rPr>
              <a:t>Urban</a:t>
            </a:r>
            <a:r>
              <a:rPr kumimoji="1" lang="en-US" altLang="zh-CN" sz="825" b="1" dirty="0">
                <a:ln w="0"/>
                <a:solidFill>
                  <a:srgbClr val="000000"/>
                </a:solidFill>
                <a:effectLst>
                  <a:outerShdw blurRad="38100" dist="19050" dir="2700000" algn="tl" rotWithShape="0">
                    <a:srgbClr val="000000">
                      <a:alpha val="40000"/>
                    </a:srgbClr>
                  </a:outerShdw>
                </a:effectLst>
                <a:latin typeface="Microsoft YaHei" panose="020B0503020204020204" pitchFamily="34" charset="-122"/>
                <a:ea typeface="Microsoft YaHei" panose="020B0503020204020204" pitchFamily="34" charset="-122"/>
              </a:rPr>
              <a:t> Redevelopment Authority</a:t>
            </a:r>
            <a:endParaRPr kumimoji="1" lang="zh-CN" altLang="en-US" sz="825" b="1" dirty="0">
              <a:ln w="0"/>
              <a:solidFill>
                <a:srgbClr val="000000"/>
              </a:solidFill>
              <a:effectLst>
                <a:outerShdw blurRad="38100" dist="19050" dir="2700000" algn="tl" rotWithShape="0">
                  <a:srgbClr val="000000">
                    <a:alpha val="40000"/>
                  </a:srgbClr>
                </a:outerShdw>
              </a:effectLst>
              <a:latin typeface="Microsoft YaHei" panose="020B0503020204020204" pitchFamily="34" charset="-122"/>
              <a:ea typeface="Microsoft YaHei" panose="020B0503020204020204" pitchFamily="34" charset="-122"/>
            </a:endParaRPr>
          </a:p>
        </p:txBody>
      </p:sp>
      <p:sp>
        <p:nvSpPr>
          <p:cNvPr id="8222" name="Text Box 28"/>
          <p:cNvSpPr txBox="1">
            <a:spLocks noChangeArrowheads="1"/>
          </p:cNvSpPr>
          <p:nvPr/>
        </p:nvSpPr>
        <p:spPr bwMode="auto">
          <a:xfrm>
            <a:off x="4048721" y="3478370"/>
            <a:ext cx="7518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Housing &amp; </a:t>
            </a:r>
            <a:r>
              <a:rPr kumimoji="1" lang="en-US" altLang="zh-CN" sz="825" dirty="0" err="1">
                <a:solidFill>
                  <a:srgbClr val="000000"/>
                </a:solidFill>
                <a:latin typeface="Microsoft YaHei" panose="020B0503020204020204" pitchFamily="34" charset="-122"/>
                <a:ea typeface="Microsoft YaHei" panose="020B0503020204020204" pitchFamily="34" charset="-122"/>
              </a:rPr>
              <a:t>Devt</a:t>
            </a:r>
            <a:r>
              <a:rPr kumimoji="1" lang="en-US" altLang="zh-CN" sz="825" dirty="0">
                <a:solidFill>
                  <a:srgbClr val="000000"/>
                </a:solidFill>
                <a:latin typeface="Microsoft YaHei" panose="020B0503020204020204" pitchFamily="34" charset="-122"/>
                <a:ea typeface="Microsoft YaHei" panose="020B0503020204020204" pitchFamily="34" charset="-122"/>
              </a:rPr>
              <a:t> Board</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23" name="AutoShape 29"/>
          <p:cNvSpPr>
            <a:spLocks noChangeArrowheads="1"/>
          </p:cNvSpPr>
          <p:nvPr/>
        </p:nvSpPr>
        <p:spPr bwMode="auto">
          <a:xfrm>
            <a:off x="3862389" y="3512344"/>
            <a:ext cx="1190626" cy="242887"/>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24" name="Text Box 30"/>
          <p:cNvSpPr txBox="1">
            <a:spLocks noChangeArrowheads="1"/>
          </p:cNvSpPr>
          <p:nvPr/>
        </p:nvSpPr>
        <p:spPr bwMode="auto">
          <a:xfrm>
            <a:off x="3746786" y="3833348"/>
            <a:ext cx="137933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Building &amp; Construction Authority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25" name="AutoShape 31"/>
          <p:cNvSpPr>
            <a:spLocks noChangeArrowheads="1"/>
          </p:cNvSpPr>
          <p:nvPr/>
        </p:nvSpPr>
        <p:spPr bwMode="auto">
          <a:xfrm>
            <a:off x="3854054" y="3838575"/>
            <a:ext cx="1187055"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26" name="Text Box 32"/>
          <p:cNvSpPr txBox="1">
            <a:spLocks noChangeArrowheads="1"/>
          </p:cNvSpPr>
          <p:nvPr/>
        </p:nvSpPr>
        <p:spPr bwMode="auto">
          <a:xfrm>
            <a:off x="3829753" y="4311972"/>
            <a:ext cx="1249061"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National Parks Board</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27" name="AutoShape 33"/>
          <p:cNvSpPr>
            <a:spLocks noChangeArrowheads="1"/>
          </p:cNvSpPr>
          <p:nvPr/>
        </p:nvSpPr>
        <p:spPr bwMode="auto">
          <a:xfrm>
            <a:off x="3854053" y="4241008"/>
            <a:ext cx="1222772" cy="317897"/>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28" name="Text Box 34"/>
          <p:cNvSpPr txBox="1">
            <a:spLocks noChangeArrowheads="1"/>
          </p:cNvSpPr>
          <p:nvPr/>
        </p:nvSpPr>
        <p:spPr bwMode="auto">
          <a:xfrm>
            <a:off x="3838418" y="4695826"/>
            <a:ext cx="1231427"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err="1">
                <a:solidFill>
                  <a:srgbClr val="000000"/>
                </a:solidFill>
                <a:latin typeface="Microsoft YaHei" panose="020B0503020204020204" pitchFamily="34" charset="-122"/>
                <a:ea typeface="Microsoft YaHei" panose="020B0503020204020204" pitchFamily="34" charset="-122"/>
              </a:rPr>
              <a:t>Agri</a:t>
            </a:r>
            <a:r>
              <a:rPr kumimoji="1" lang="en-US" altLang="zh-CN" sz="825" dirty="0">
                <a:solidFill>
                  <a:srgbClr val="000000"/>
                </a:solidFill>
                <a:latin typeface="Microsoft YaHei" panose="020B0503020204020204" pitchFamily="34" charset="-122"/>
                <a:ea typeface="Microsoft YaHei" panose="020B0503020204020204" pitchFamily="34" charset="-122"/>
              </a:rPr>
              <a:t> &amp; Vet Authority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29" name="AutoShape 35"/>
          <p:cNvSpPr>
            <a:spLocks noChangeArrowheads="1"/>
          </p:cNvSpPr>
          <p:nvPr/>
        </p:nvSpPr>
        <p:spPr bwMode="auto">
          <a:xfrm>
            <a:off x="3854053" y="4642247"/>
            <a:ext cx="1222772"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30" name="Text Box 37"/>
          <p:cNvSpPr txBox="1">
            <a:spLocks noChangeArrowheads="1"/>
          </p:cNvSpPr>
          <p:nvPr/>
        </p:nvSpPr>
        <p:spPr bwMode="auto">
          <a:xfrm>
            <a:off x="2837257" y="3272794"/>
            <a:ext cx="707234"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Singapore Land Authority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31" name="AutoShape 38"/>
          <p:cNvSpPr>
            <a:spLocks noChangeArrowheads="1"/>
          </p:cNvSpPr>
          <p:nvPr/>
        </p:nvSpPr>
        <p:spPr bwMode="auto">
          <a:xfrm>
            <a:off x="2800350" y="3245645"/>
            <a:ext cx="796529" cy="532210"/>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32" name="Text Box 39"/>
          <p:cNvSpPr txBox="1">
            <a:spLocks noChangeArrowheads="1"/>
          </p:cNvSpPr>
          <p:nvPr/>
        </p:nvSpPr>
        <p:spPr bwMode="auto">
          <a:xfrm>
            <a:off x="5460543" y="3224371"/>
            <a:ext cx="87391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National Environment Agency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33" name="AutoShape 40"/>
          <p:cNvSpPr>
            <a:spLocks noChangeArrowheads="1"/>
          </p:cNvSpPr>
          <p:nvPr/>
        </p:nvSpPr>
        <p:spPr bwMode="auto">
          <a:xfrm>
            <a:off x="5403096" y="3174712"/>
            <a:ext cx="957263" cy="531019"/>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34" name="Text Box 41"/>
          <p:cNvSpPr txBox="1">
            <a:spLocks noChangeArrowheads="1"/>
          </p:cNvSpPr>
          <p:nvPr/>
        </p:nvSpPr>
        <p:spPr bwMode="auto">
          <a:xfrm>
            <a:off x="6470954" y="3252352"/>
            <a:ext cx="112047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Economic </a:t>
            </a:r>
            <a:r>
              <a:rPr kumimoji="1" lang="en-US" altLang="zh-CN" sz="825" dirty="0" err="1">
                <a:solidFill>
                  <a:srgbClr val="000000"/>
                </a:solidFill>
                <a:latin typeface="Microsoft YaHei" panose="020B0503020204020204" pitchFamily="34" charset="-122"/>
                <a:ea typeface="Microsoft YaHei" panose="020B0503020204020204" pitchFamily="34" charset="-122"/>
              </a:rPr>
              <a:t>Devt</a:t>
            </a:r>
            <a:r>
              <a:rPr kumimoji="1" lang="en-US" altLang="zh-CN" sz="825" dirty="0">
                <a:solidFill>
                  <a:srgbClr val="000000"/>
                </a:solidFill>
                <a:latin typeface="Microsoft YaHei" panose="020B0503020204020204" pitchFamily="34" charset="-122"/>
                <a:ea typeface="Microsoft YaHei" panose="020B0503020204020204" pitchFamily="34" charset="-122"/>
              </a:rPr>
              <a:t> Board</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35" name="AutoShape 42"/>
          <p:cNvSpPr>
            <a:spLocks noChangeArrowheads="1"/>
          </p:cNvSpPr>
          <p:nvPr/>
        </p:nvSpPr>
        <p:spPr bwMode="auto">
          <a:xfrm>
            <a:off x="6521055" y="3245644"/>
            <a:ext cx="1115615"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36" name="Text Box 43"/>
          <p:cNvSpPr txBox="1">
            <a:spLocks noChangeArrowheads="1"/>
          </p:cNvSpPr>
          <p:nvPr/>
        </p:nvSpPr>
        <p:spPr bwMode="auto">
          <a:xfrm>
            <a:off x="6425881" y="3739842"/>
            <a:ext cx="130596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International Enterprise Singapore</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37" name="AutoShape 44"/>
          <p:cNvSpPr>
            <a:spLocks noChangeArrowheads="1"/>
          </p:cNvSpPr>
          <p:nvPr/>
        </p:nvSpPr>
        <p:spPr bwMode="auto">
          <a:xfrm>
            <a:off x="6521055" y="3724275"/>
            <a:ext cx="1115615"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38" name="Text Box 45"/>
          <p:cNvSpPr txBox="1">
            <a:spLocks noChangeArrowheads="1"/>
          </p:cNvSpPr>
          <p:nvPr/>
        </p:nvSpPr>
        <p:spPr bwMode="auto">
          <a:xfrm>
            <a:off x="6425881" y="4199217"/>
            <a:ext cx="126138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err="1">
                <a:solidFill>
                  <a:srgbClr val="000000"/>
                </a:solidFill>
                <a:latin typeface="Microsoft YaHei" panose="020B0503020204020204" pitchFamily="34" charset="-122"/>
                <a:ea typeface="Microsoft YaHei" panose="020B0503020204020204" pitchFamily="34" charset="-122"/>
              </a:rPr>
              <a:t>Jurong</a:t>
            </a:r>
            <a:r>
              <a:rPr kumimoji="1" lang="en-US" altLang="zh-CN" sz="825" dirty="0">
                <a:solidFill>
                  <a:srgbClr val="000000"/>
                </a:solidFill>
                <a:latin typeface="Microsoft YaHei" panose="020B0503020204020204" pitchFamily="34" charset="-122"/>
                <a:ea typeface="Microsoft YaHei" panose="020B0503020204020204" pitchFamily="34" charset="-122"/>
              </a:rPr>
              <a:t> Town Corporation</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39" name="AutoShape 46"/>
          <p:cNvSpPr>
            <a:spLocks noChangeArrowheads="1"/>
          </p:cNvSpPr>
          <p:nvPr/>
        </p:nvSpPr>
        <p:spPr bwMode="auto">
          <a:xfrm>
            <a:off x="6521055" y="4202906"/>
            <a:ext cx="1115615"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40" name="Text Box 47"/>
          <p:cNvSpPr txBox="1">
            <a:spLocks noChangeArrowheads="1"/>
          </p:cNvSpPr>
          <p:nvPr/>
        </p:nvSpPr>
        <p:spPr bwMode="auto">
          <a:xfrm>
            <a:off x="5440167" y="4101886"/>
            <a:ext cx="89432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Public Utilities Board</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41" name="AutoShape 48"/>
          <p:cNvSpPr>
            <a:spLocks noChangeArrowheads="1"/>
          </p:cNvSpPr>
          <p:nvPr/>
        </p:nvSpPr>
        <p:spPr bwMode="auto">
          <a:xfrm>
            <a:off x="5392622" y="4005892"/>
            <a:ext cx="989410" cy="451180"/>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42" name="Text Box 50"/>
          <p:cNvSpPr txBox="1">
            <a:spLocks noChangeArrowheads="1"/>
          </p:cNvSpPr>
          <p:nvPr/>
        </p:nvSpPr>
        <p:spPr bwMode="auto">
          <a:xfrm>
            <a:off x="6520656" y="4682951"/>
            <a:ext cx="1116014" cy="346249"/>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ln w="0"/>
                <a:solidFill>
                  <a:srgbClr val="000000"/>
                </a:solidFill>
                <a:latin typeface="Microsoft YaHei" panose="020B0503020204020204" pitchFamily="34" charset="-122"/>
                <a:ea typeface="Microsoft YaHei" panose="020B0503020204020204" pitchFamily="34" charset="-122"/>
              </a:rPr>
              <a:t>Singapore Tourism Board</a:t>
            </a:r>
            <a:endParaRPr kumimoji="1" lang="zh-CN" altLang="en-US" sz="825" dirty="0">
              <a:ln w="0"/>
              <a:solidFill>
                <a:srgbClr val="000000"/>
              </a:solidFill>
              <a:latin typeface="Microsoft YaHei" panose="020B0503020204020204" pitchFamily="34" charset="-122"/>
              <a:ea typeface="Microsoft YaHei" panose="020B0503020204020204" pitchFamily="34" charset="-122"/>
            </a:endParaRPr>
          </a:p>
        </p:txBody>
      </p:sp>
      <p:sp>
        <p:nvSpPr>
          <p:cNvPr id="8244" name="Text Box 53"/>
          <p:cNvSpPr txBox="1">
            <a:spLocks noChangeArrowheads="1"/>
          </p:cNvSpPr>
          <p:nvPr/>
        </p:nvSpPr>
        <p:spPr bwMode="auto">
          <a:xfrm>
            <a:off x="6552138" y="5134600"/>
            <a:ext cx="104868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err="1">
                <a:solidFill>
                  <a:srgbClr val="000000"/>
                </a:solidFill>
                <a:latin typeface="Microsoft YaHei" panose="020B0503020204020204" pitchFamily="34" charset="-122"/>
                <a:ea typeface="Microsoft YaHei" panose="020B0503020204020204" pitchFamily="34" charset="-122"/>
              </a:rPr>
              <a:t>Dept</a:t>
            </a:r>
            <a:r>
              <a:rPr kumimoji="1" lang="en-US" altLang="zh-CN" sz="825" dirty="0">
                <a:solidFill>
                  <a:srgbClr val="000000"/>
                </a:solidFill>
                <a:latin typeface="Microsoft YaHei" panose="020B0503020204020204" pitchFamily="34" charset="-122"/>
                <a:ea typeface="Microsoft YaHei" panose="020B0503020204020204" pitchFamily="34" charset="-122"/>
              </a:rPr>
              <a:t> of Statistics</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45" name="AutoShape 54"/>
          <p:cNvSpPr>
            <a:spLocks noChangeArrowheads="1"/>
          </p:cNvSpPr>
          <p:nvPr/>
        </p:nvSpPr>
        <p:spPr bwMode="auto">
          <a:xfrm>
            <a:off x="6516292" y="5104211"/>
            <a:ext cx="1120378" cy="267890"/>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46" name="Text Box 62"/>
          <p:cNvSpPr txBox="1">
            <a:spLocks noChangeArrowheads="1"/>
          </p:cNvSpPr>
          <p:nvPr/>
        </p:nvSpPr>
        <p:spPr bwMode="auto">
          <a:xfrm>
            <a:off x="1657945" y="3216562"/>
            <a:ext cx="94714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Maritime &amp; Port Authority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47" name="AutoShape 63"/>
          <p:cNvSpPr>
            <a:spLocks noChangeArrowheads="1"/>
          </p:cNvSpPr>
          <p:nvPr/>
        </p:nvSpPr>
        <p:spPr bwMode="auto">
          <a:xfrm>
            <a:off x="1750220" y="3221831"/>
            <a:ext cx="797719"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sp>
        <p:nvSpPr>
          <p:cNvPr id="8248" name="Text Box 64"/>
          <p:cNvSpPr txBox="1">
            <a:spLocks noChangeArrowheads="1"/>
          </p:cNvSpPr>
          <p:nvPr/>
        </p:nvSpPr>
        <p:spPr bwMode="auto">
          <a:xfrm>
            <a:off x="1701403" y="3592683"/>
            <a:ext cx="84653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Civil Aviation Authority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49" name="AutoShape 65"/>
          <p:cNvSpPr>
            <a:spLocks noChangeArrowheads="1"/>
          </p:cNvSpPr>
          <p:nvPr/>
        </p:nvSpPr>
        <p:spPr bwMode="auto">
          <a:xfrm>
            <a:off x="1750220" y="3593306"/>
            <a:ext cx="797719" cy="319088"/>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grpSp>
        <p:nvGrpSpPr>
          <p:cNvPr id="8250" name="Group 66"/>
          <p:cNvGrpSpPr>
            <a:grpSpLocks/>
          </p:cNvGrpSpPr>
          <p:nvPr/>
        </p:nvGrpSpPr>
        <p:grpSpPr bwMode="auto">
          <a:xfrm>
            <a:off x="1749112" y="3965975"/>
            <a:ext cx="798827" cy="537657"/>
            <a:chOff x="575" y="3312"/>
            <a:chExt cx="721" cy="486"/>
          </a:xfrm>
        </p:grpSpPr>
        <p:sp>
          <p:nvSpPr>
            <p:cNvPr id="8269" name="Text Box 67"/>
            <p:cNvSpPr txBox="1">
              <a:spLocks noChangeArrowheads="1"/>
            </p:cNvSpPr>
            <p:nvPr/>
          </p:nvSpPr>
          <p:spPr bwMode="auto">
            <a:xfrm>
              <a:off x="575" y="3370"/>
              <a:ext cx="70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zh-CN" sz="825" dirty="0">
                  <a:solidFill>
                    <a:srgbClr val="000000"/>
                  </a:solidFill>
                  <a:latin typeface="Microsoft YaHei" panose="020B0503020204020204" pitchFamily="34" charset="-122"/>
                  <a:ea typeface="Microsoft YaHei" panose="020B0503020204020204" pitchFamily="34" charset="-122"/>
                </a:rPr>
                <a:t>Land Transport Authority</a:t>
              </a:r>
              <a:endParaRPr kumimoji="1" lang="zh-CN" altLang="en-US" sz="825" dirty="0">
                <a:solidFill>
                  <a:srgbClr val="000000"/>
                </a:solidFill>
                <a:latin typeface="Microsoft YaHei" panose="020B0503020204020204" pitchFamily="34" charset="-122"/>
                <a:ea typeface="Microsoft YaHei" panose="020B0503020204020204" pitchFamily="34" charset="-122"/>
              </a:endParaRPr>
            </a:p>
          </p:txBody>
        </p:sp>
        <p:sp>
          <p:nvSpPr>
            <p:cNvPr id="8270" name="AutoShape 68"/>
            <p:cNvSpPr>
              <a:spLocks noChangeArrowheads="1"/>
            </p:cNvSpPr>
            <p:nvPr/>
          </p:nvSpPr>
          <p:spPr bwMode="auto">
            <a:xfrm>
              <a:off x="576" y="3312"/>
              <a:ext cx="720" cy="480"/>
            </a:xfrm>
            <a:prstGeom prst="flowChartProcess">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sz="1350">
                <a:solidFill>
                  <a:srgbClr val="000000"/>
                </a:solidFill>
              </a:endParaRPr>
            </a:p>
          </p:txBody>
        </p:sp>
      </p:grpSp>
      <p:sp>
        <p:nvSpPr>
          <p:cNvPr id="8251" name="Freeform 69"/>
          <p:cNvSpPr>
            <a:spLocks/>
          </p:cNvSpPr>
          <p:nvPr/>
        </p:nvSpPr>
        <p:spPr bwMode="auto">
          <a:xfrm>
            <a:off x="1644255" y="2743201"/>
            <a:ext cx="105965" cy="1488281"/>
          </a:xfrm>
          <a:custGeom>
            <a:avLst/>
            <a:gdLst>
              <a:gd name="T0" fmla="*/ 0 w 96"/>
              <a:gd name="T1" fmla="*/ 0 h 1344"/>
              <a:gd name="T2" fmla="*/ 0 w 96"/>
              <a:gd name="T3" fmla="*/ 2147483647 h 1344"/>
              <a:gd name="T4" fmla="*/ 2147483647 w 96"/>
              <a:gd name="T5" fmla="*/ 2147483647 h 1344"/>
              <a:gd name="T6" fmla="*/ 0 60000 65536"/>
              <a:gd name="T7" fmla="*/ 0 60000 65536"/>
              <a:gd name="T8" fmla="*/ 0 60000 65536"/>
              <a:gd name="T9" fmla="*/ 0 w 96"/>
              <a:gd name="T10" fmla="*/ 0 h 1344"/>
              <a:gd name="T11" fmla="*/ 96 w 96"/>
              <a:gd name="T12" fmla="*/ 1344 h 1344"/>
            </a:gdLst>
            <a:ahLst/>
            <a:cxnLst>
              <a:cxn ang="T6">
                <a:pos x="T0" y="T1"/>
              </a:cxn>
              <a:cxn ang="T7">
                <a:pos x="T2" y="T3"/>
              </a:cxn>
              <a:cxn ang="T8">
                <a:pos x="T4" y="T5"/>
              </a:cxn>
            </a:cxnLst>
            <a:rect l="T9" t="T10" r="T11" b="T12"/>
            <a:pathLst>
              <a:path w="96" h="1344">
                <a:moveTo>
                  <a:pt x="0" y="0"/>
                </a:moveTo>
                <a:lnTo>
                  <a:pt x="0" y="1344"/>
                </a:lnTo>
                <a:lnTo>
                  <a:pt x="96" y="1344"/>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8252" name="Line 70"/>
          <p:cNvSpPr>
            <a:spLocks noChangeShapeType="1"/>
          </p:cNvSpPr>
          <p:nvPr/>
        </p:nvSpPr>
        <p:spPr bwMode="auto">
          <a:xfrm>
            <a:off x="1644255" y="3381375"/>
            <a:ext cx="105965"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53" name="Line 71"/>
          <p:cNvSpPr>
            <a:spLocks noChangeShapeType="1"/>
          </p:cNvSpPr>
          <p:nvPr/>
        </p:nvSpPr>
        <p:spPr bwMode="auto">
          <a:xfrm>
            <a:off x="1644255" y="3752850"/>
            <a:ext cx="105965"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54" name="Freeform 72"/>
          <p:cNvSpPr>
            <a:spLocks/>
          </p:cNvSpPr>
          <p:nvPr/>
        </p:nvSpPr>
        <p:spPr bwMode="auto">
          <a:xfrm>
            <a:off x="2640807" y="2768205"/>
            <a:ext cx="159544" cy="744140"/>
          </a:xfrm>
          <a:custGeom>
            <a:avLst/>
            <a:gdLst>
              <a:gd name="T0" fmla="*/ 0 w 144"/>
              <a:gd name="T1" fmla="*/ 0 h 1344"/>
              <a:gd name="T2" fmla="*/ 0 w 144"/>
              <a:gd name="T3" fmla="*/ 2147483647 h 1344"/>
              <a:gd name="T4" fmla="*/ 2147483647 w 144"/>
              <a:gd name="T5" fmla="*/ 2147483647 h 1344"/>
              <a:gd name="T6" fmla="*/ 0 60000 65536"/>
              <a:gd name="T7" fmla="*/ 0 60000 65536"/>
              <a:gd name="T8" fmla="*/ 0 60000 65536"/>
              <a:gd name="T9" fmla="*/ 0 w 144"/>
              <a:gd name="T10" fmla="*/ 0 h 1344"/>
              <a:gd name="T11" fmla="*/ 144 w 144"/>
              <a:gd name="T12" fmla="*/ 1344 h 1344"/>
            </a:gdLst>
            <a:ahLst/>
            <a:cxnLst>
              <a:cxn ang="T6">
                <a:pos x="T0" y="T1"/>
              </a:cxn>
              <a:cxn ang="T7">
                <a:pos x="T2" y="T3"/>
              </a:cxn>
              <a:cxn ang="T8">
                <a:pos x="T4" y="T5"/>
              </a:cxn>
            </a:cxnLst>
            <a:rect l="T9" t="T10" r="T11" b="T12"/>
            <a:pathLst>
              <a:path w="144" h="1344">
                <a:moveTo>
                  <a:pt x="0" y="0"/>
                </a:moveTo>
                <a:lnTo>
                  <a:pt x="0" y="1344"/>
                </a:lnTo>
                <a:lnTo>
                  <a:pt x="144" y="1344"/>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8255" name="Freeform 73"/>
          <p:cNvSpPr>
            <a:spLocks/>
          </p:cNvSpPr>
          <p:nvPr/>
        </p:nvSpPr>
        <p:spPr bwMode="auto">
          <a:xfrm>
            <a:off x="5295121" y="2932353"/>
            <a:ext cx="90488" cy="1300163"/>
          </a:xfrm>
          <a:custGeom>
            <a:avLst/>
            <a:gdLst>
              <a:gd name="T0" fmla="*/ 0 w 144"/>
              <a:gd name="T1" fmla="*/ 0 h 1344"/>
              <a:gd name="T2" fmla="*/ 0 w 144"/>
              <a:gd name="T3" fmla="*/ 2147483647 h 1344"/>
              <a:gd name="T4" fmla="*/ 2147483647 w 144"/>
              <a:gd name="T5" fmla="*/ 2147483647 h 1344"/>
              <a:gd name="T6" fmla="*/ 0 60000 65536"/>
              <a:gd name="T7" fmla="*/ 0 60000 65536"/>
              <a:gd name="T8" fmla="*/ 0 60000 65536"/>
              <a:gd name="T9" fmla="*/ 0 w 144"/>
              <a:gd name="T10" fmla="*/ 0 h 1344"/>
              <a:gd name="T11" fmla="*/ 144 w 144"/>
              <a:gd name="T12" fmla="*/ 1344 h 1344"/>
            </a:gdLst>
            <a:ahLst/>
            <a:cxnLst>
              <a:cxn ang="T6">
                <a:pos x="T0" y="T1"/>
              </a:cxn>
              <a:cxn ang="T7">
                <a:pos x="T2" y="T3"/>
              </a:cxn>
              <a:cxn ang="T8">
                <a:pos x="T4" y="T5"/>
              </a:cxn>
            </a:cxnLst>
            <a:rect l="T9" t="T10" r="T11" b="T12"/>
            <a:pathLst>
              <a:path w="144" h="1344">
                <a:moveTo>
                  <a:pt x="0" y="0"/>
                </a:moveTo>
                <a:lnTo>
                  <a:pt x="0" y="1344"/>
                </a:lnTo>
                <a:lnTo>
                  <a:pt x="144" y="1344"/>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solidFill>
                <a:srgbClr val="000000"/>
              </a:solidFill>
            </a:endParaRPr>
          </a:p>
        </p:txBody>
      </p:sp>
      <p:sp>
        <p:nvSpPr>
          <p:cNvPr id="8256" name="Line 74"/>
          <p:cNvSpPr>
            <a:spLocks noChangeShapeType="1"/>
          </p:cNvSpPr>
          <p:nvPr/>
        </p:nvSpPr>
        <p:spPr bwMode="auto">
          <a:xfrm>
            <a:off x="6413898" y="3019425"/>
            <a:ext cx="0" cy="228600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57" name="Line 76"/>
          <p:cNvSpPr>
            <a:spLocks noChangeShapeType="1"/>
          </p:cNvSpPr>
          <p:nvPr/>
        </p:nvSpPr>
        <p:spPr bwMode="auto">
          <a:xfrm>
            <a:off x="6413899" y="3405188"/>
            <a:ext cx="107156"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58" name="Line 77"/>
          <p:cNvSpPr>
            <a:spLocks noChangeShapeType="1"/>
          </p:cNvSpPr>
          <p:nvPr/>
        </p:nvSpPr>
        <p:spPr bwMode="auto">
          <a:xfrm>
            <a:off x="6413899" y="3883819"/>
            <a:ext cx="107156"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59" name="Line 78"/>
          <p:cNvSpPr>
            <a:spLocks noChangeShapeType="1"/>
          </p:cNvSpPr>
          <p:nvPr/>
        </p:nvSpPr>
        <p:spPr bwMode="auto">
          <a:xfrm>
            <a:off x="6413899" y="4362450"/>
            <a:ext cx="107156"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0" name="Line 79"/>
          <p:cNvSpPr>
            <a:spLocks noChangeShapeType="1"/>
          </p:cNvSpPr>
          <p:nvPr/>
        </p:nvSpPr>
        <p:spPr bwMode="auto">
          <a:xfrm>
            <a:off x="5244705" y="3396854"/>
            <a:ext cx="203856" cy="833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1" name="Line 80"/>
          <p:cNvSpPr>
            <a:spLocks noChangeShapeType="1"/>
          </p:cNvSpPr>
          <p:nvPr/>
        </p:nvSpPr>
        <p:spPr bwMode="auto">
          <a:xfrm>
            <a:off x="6413899" y="4787504"/>
            <a:ext cx="107156"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2" name="Line 81"/>
          <p:cNvSpPr>
            <a:spLocks noChangeShapeType="1"/>
          </p:cNvSpPr>
          <p:nvPr/>
        </p:nvSpPr>
        <p:spPr bwMode="auto">
          <a:xfrm>
            <a:off x="3704035" y="2800350"/>
            <a:ext cx="0" cy="200025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3" name="Line 82"/>
          <p:cNvSpPr>
            <a:spLocks noChangeShapeType="1"/>
          </p:cNvSpPr>
          <p:nvPr/>
        </p:nvSpPr>
        <p:spPr bwMode="auto">
          <a:xfrm>
            <a:off x="3704036" y="3200400"/>
            <a:ext cx="15835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4" name="Line 83"/>
          <p:cNvSpPr>
            <a:spLocks noChangeShapeType="1"/>
          </p:cNvSpPr>
          <p:nvPr/>
        </p:nvSpPr>
        <p:spPr bwMode="auto">
          <a:xfrm>
            <a:off x="3704036" y="3667125"/>
            <a:ext cx="15835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5" name="Line 84"/>
          <p:cNvSpPr>
            <a:spLocks noChangeShapeType="1"/>
          </p:cNvSpPr>
          <p:nvPr/>
        </p:nvSpPr>
        <p:spPr bwMode="auto">
          <a:xfrm>
            <a:off x="3704036" y="4038600"/>
            <a:ext cx="15835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6" name="Line 85"/>
          <p:cNvSpPr>
            <a:spLocks noChangeShapeType="1"/>
          </p:cNvSpPr>
          <p:nvPr/>
        </p:nvSpPr>
        <p:spPr bwMode="auto">
          <a:xfrm>
            <a:off x="3704036" y="4411266"/>
            <a:ext cx="15835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
        <p:nvSpPr>
          <p:cNvPr id="8267" name="Line 86"/>
          <p:cNvSpPr>
            <a:spLocks noChangeShapeType="1"/>
          </p:cNvSpPr>
          <p:nvPr/>
        </p:nvSpPr>
        <p:spPr bwMode="auto">
          <a:xfrm>
            <a:off x="3704036" y="4782741"/>
            <a:ext cx="158353"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sz="1350">
              <a:solidFill>
                <a:srgbClr val="000000"/>
              </a:solidFill>
            </a:endParaRPr>
          </a:p>
        </p:txBody>
      </p:sp>
    </p:spTree>
    <p:extLst>
      <p:ext uri="{BB962C8B-B14F-4D97-AF65-F5344CB8AC3E}">
        <p14:creationId xmlns:p14="http://schemas.microsoft.com/office/powerpoint/2010/main" val="1891006501"/>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12</a:t>
            </a:fld>
            <a:r>
              <a:rPr lang="en-US">
                <a:solidFill>
                  <a:srgbClr val="FFFFFF"/>
                </a:solidFill>
              </a:rPr>
              <a:t> </a:t>
            </a:r>
            <a:endParaRPr dirty="0" lang="en-US">
              <a:solidFill>
                <a:srgbClr val="FFFFFF"/>
              </a:solidFill>
            </a:endParaRPr>
          </a:p>
        </p:txBody>
      </p:sp>
      <p:grpSp>
        <p:nvGrpSpPr>
          <p:cNvPr id="14" name="Group 13"/>
          <p:cNvGrpSpPr/>
          <p:nvPr/>
        </p:nvGrpSpPr>
        <p:grpSpPr>
          <a:xfrm>
            <a:off x="40482" y="442764"/>
            <a:ext cx="1891083" cy="792088"/>
            <a:chOff x="251520" y="404664"/>
            <a:chExt cx="1728192" cy="792088"/>
          </a:xfrm>
        </p:grpSpPr>
        <p:sp>
          <p:nvSpPr>
            <p:cNvPr id="4" name="Rounded Rectangle 3"/>
            <p:cNvSpPr/>
            <p:nvPr/>
          </p:nvSpPr>
          <p:spPr bwMode="auto">
            <a:xfrm>
              <a:off x="251520" y="404664"/>
              <a:ext cx="1728192" cy="792088"/>
            </a:xfrm>
            <a:prstGeom prst="roundRect">
              <a:avLst/>
            </a:prstGeom>
            <a:solidFill>
              <a:srgbClr val="FFC000"/>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5" name="TextBox 4"/>
            <p:cNvSpPr txBox="1"/>
            <p:nvPr/>
          </p:nvSpPr>
          <p:spPr>
            <a:xfrm>
              <a:off x="283940" y="616042"/>
              <a:ext cx="1656184" cy="369332"/>
            </a:xfrm>
            <a:prstGeom prst="rect">
              <a:avLst/>
            </a:prstGeom>
            <a:noFill/>
          </p:spPr>
          <p:txBody>
            <a:bodyPr rtlCol="0" wrap="square">
              <a:spAutoFit/>
            </a:bodyPr>
            <a:lstStyle/>
            <a:p>
              <a:pPr algn="ctr"/>
              <a:r>
                <a:rPr b="1" dirty="0" lang="en-US">
                  <a:solidFill>
                    <a:srgbClr val="000000"/>
                  </a:solidFill>
                </a:rPr>
                <a:t>Concept Plan</a:t>
              </a:r>
              <a:endParaRPr b="1" dirty="0" lang="en-SG">
                <a:solidFill>
                  <a:srgbClr val="000000"/>
                </a:solidFill>
              </a:endParaRPr>
            </a:p>
          </p:txBody>
        </p:sp>
      </p:grpSp>
      <p:grpSp>
        <p:nvGrpSpPr>
          <p:cNvPr id="18" name="Group 17"/>
          <p:cNvGrpSpPr/>
          <p:nvPr/>
        </p:nvGrpSpPr>
        <p:grpSpPr>
          <a:xfrm>
            <a:off x="0" y="1816249"/>
            <a:ext cx="1951037" cy="1548570"/>
            <a:chOff x="211037" y="1844824"/>
            <a:chExt cx="1951037" cy="1548570"/>
          </a:xfrm>
        </p:grpSpPr>
        <p:sp>
          <p:nvSpPr>
            <p:cNvPr id="6" name="Rounded Rectangle 5"/>
            <p:cNvSpPr/>
            <p:nvPr/>
          </p:nvSpPr>
          <p:spPr bwMode="auto">
            <a:xfrm>
              <a:off x="270991" y="1844824"/>
              <a:ext cx="1891083" cy="1512168"/>
            </a:xfrm>
            <a:prstGeom prst="roundRect">
              <a:avLst/>
            </a:prstGeom>
            <a:solidFill>
              <a:srgbClr val="FFC000">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7" name="TextBox 6"/>
            <p:cNvSpPr txBox="1"/>
            <p:nvPr/>
          </p:nvSpPr>
          <p:spPr>
            <a:xfrm>
              <a:off x="211037" y="1977622"/>
              <a:ext cx="1835606" cy="1415772"/>
            </a:xfrm>
            <a:prstGeom prst="rect">
              <a:avLst/>
            </a:prstGeom>
            <a:noFill/>
          </p:spPr>
          <p:txBody>
            <a:bodyPr rtlCol="0" wrap="square">
              <a:spAutoFit/>
            </a:bodyPr>
            <a:lstStyle/>
            <a:p>
              <a:pPr algn="ctr"/>
              <a:endParaRPr b="1" dirty="0" lang="en-US">
                <a:solidFill>
                  <a:srgbClr val="FFFFFF">
                    <a:lumMod val="65000"/>
                  </a:srgbClr>
                </a:solidFill>
              </a:endParaRPr>
            </a:p>
            <a:p>
              <a:pPr algn="ctr"/>
              <a:endParaRPr b="1" dirty="0" lang="en-US">
                <a:solidFill>
                  <a:srgbClr val="FFFFFF">
                    <a:lumMod val="65000"/>
                  </a:srgbClr>
                </a:solidFill>
              </a:endParaRPr>
            </a:p>
            <a:p>
              <a:pPr algn="ctr"/>
              <a:r>
                <a:rPr b="1" dirty="0" lang="en-US">
                  <a:solidFill>
                    <a:srgbClr val="FFFFFF">
                      <a:lumMod val="65000"/>
                    </a:srgbClr>
                  </a:solidFill>
                </a:rPr>
                <a:t>Master Plan</a:t>
              </a:r>
            </a:p>
            <a:p>
              <a:pPr indent="-180975" marL="361950">
                <a:buFontTx/>
                <a:buChar char="-"/>
              </a:pPr>
              <a:endParaRPr dirty="0" lang="en-US" sz="1600">
                <a:solidFill>
                  <a:srgbClr val="FFFFFF">
                    <a:lumMod val="65000"/>
                  </a:srgbClr>
                </a:solidFill>
              </a:endParaRPr>
            </a:p>
            <a:p>
              <a:pPr marL="180975"/>
              <a:endParaRPr dirty="0" lang="en-SG" sz="1600">
                <a:solidFill>
                  <a:srgbClr val="FFFFFF">
                    <a:lumMod val="65000"/>
                  </a:srgbClr>
                </a:solidFill>
              </a:endParaRPr>
            </a:p>
          </p:txBody>
        </p:sp>
      </p:grpSp>
      <p:grpSp>
        <p:nvGrpSpPr>
          <p:cNvPr id="15" name="Group 14"/>
          <p:cNvGrpSpPr/>
          <p:nvPr/>
        </p:nvGrpSpPr>
        <p:grpSpPr>
          <a:xfrm>
            <a:off x="48012" y="4008512"/>
            <a:ext cx="1891083" cy="792088"/>
            <a:chOff x="283939" y="3717032"/>
            <a:chExt cx="1891083" cy="792088"/>
          </a:xfrm>
        </p:grpSpPr>
        <p:sp>
          <p:nvSpPr>
            <p:cNvPr id="9" name="Rounded Rectangle 8"/>
            <p:cNvSpPr/>
            <p:nvPr/>
          </p:nvSpPr>
          <p:spPr bwMode="auto">
            <a:xfrm>
              <a:off x="283939" y="3717032"/>
              <a:ext cx="1891083" cy="792088"/>
            </a:xfrm>
            <a:prstGeom prst="roundRect">
              <a:avLst/>
            </a:prstGeom>
            <a:solidFill>
              <a:srgbClr val="CCFFFF">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10" name="TextBox 9"/>
            <p:cNvSpPr txBox="1"/>
            <p:nvPr/>
          </p:nvSpPr>
          <p:spPr>
            <a:xfrm>
              <a:off x="316360" y="3928410"/>
              <a:ext cx="1826242" cy="369332"/>
            </a:xfrm>
            <a:prstGeom prst="rect">
              <a:avLst/>
            </a:prstGeom>
            <a:noFill/>
          </p:spPr>
          <p:txBody>
            <a:bodyPr rtlCol="0" wrap="square">
              <a:spAutoFit/>
            </a:bodyPr>
            <a:lstStyle/>
            <a:p>
              <a:pPr algn="ctr"/>
              <a:r>
                <a:rPr b="1" dirty="0" lang="en-US">
                  <a:solidFill>
                    <a:srgbClr val="FFFFFF">
                      <a:lumMod val="65000"/>
                    </a:srgbClr>
                  </a:solidFill>
                </a:rPr>
                <a:t>Land Sales</a:t>
              </a:r>
              <a:endParaRPr b="1" dirty="0" lang="en-SG">
                <a:solidFill>
                  <a:srgbClr val="FFFFFF">
                    <a:lumMod val="65000"/>
                  </a:srgbClr>
                </a:solidFill>
              </a:endParaRPr>
            </a:p>
          </p:txBody>
        </p:sp>
      </p:grpSp>
      <p:grpSp>
        <p:nvGrpSpPr>
          <p:cNvPr id="16" name="Group 15"/>
          <p:cNvGrpSpPr/>
          <p:nvPr/>
        </p:nvGrpSpPr>
        <p:grpSpPr>
          <a:xfrm>
            <a:off x="48334" y="5194421"/>
            <a:ext cx="1891083" cy="792088"/>
            <a:chOff x="328241" y="5157192"/>
            <a:chExt cx="1891083" cy="792088"/>
          </a:xfrm>
        </p:grpSpPr>
        <p:sp>
          <p:nvSpPr>
            <p:cNvPr id="11" name="Rounded Rectangle 10"/>
            <p:cNvSpPr/>
            <p:nvPr/>
          </p:nvSpPr>
          <p:spPr bwMode="auto">
            <a:xfrm>
              <a:off x="328241" y="5157192"/>
              <a:ext cx="1891083" cy="792088"/>
            </a:xfrm>
            <a:prstGeom prst="roundRect">
              <a:avLst/>
            </a:prstGeom>
            <a:solidFill>
              <a:srgbClr val="CCFFFF">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12" name="TextBox 11"/>
            <p:cNvSpPr txBox="1"/>
            <p:nvPr/>
          </p:nvSpPr>
          <p:spPr>
            <a:xfrm>
              <a:off x="370187" y="5229200"/>
              <a:ext cx="1814360" cy="646331"/>
            </a:xfrm>
            <a:prstGeom prst="rect">
              <a:avLst/>
            </a:prstGeom>
            <a:noFill/>
          </p:spPr>
          <p:txBody>
            <a:bodyPr rtlCol="0" wrap="square">
              <a:spAutoFit/>
            </a:bodyPr>
            <a:lstStyle/>
            <a:p>
              <a:pPr algn="ctr"/>
              <a:r>
                <a:rPr b="1" dirty="0" lang="en-US">
                  <a:solidFill>
                    <a:srgbClr val="FFFFFF">
                      <a:lumMod val="65000"/>
                    </a:srgbClr>
                  </a:solidFill>
                </a:rPr>
                <a:t>Development Control</a:t>
              </a:r>
              <a:endParaRPr b="1" dirty="0" lang="en-SG">
                <a:solidFill>
                  <a:srgbClr val="FFFFFF">
                    <a:lumMod val="65000"/>
                  </a:srgbClr>
                </a:solidFill>
              </a:endParaRPr>
            </a:p>
          </p:txBody>
        </p:sp>
      </p:grpSp>
      <p:sp>
        <p:nvSpPr>
          <p:cNvPr id="13" name="Right Arrow 12"/>
          <p:cNvSpPr/>
          <p:nvPr/>
        </p:nvSpPr>
        <p:spPr bwMode="auto">
          <a:xfrm rot="5400000">
            <a:off x="769761" y="1390521"/>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sp>
        <p:nvSpPr>
          <p:cNvPr id="17" name="Right Arrow 16"/>
          <p:cNvSpPr/>
          <p:nvPr/>
        </p:nvSpPr>
        <p:spPr bwMode="auto">
          <a:xfrm rot="5400000">
            <a:off x="830060" y="3459699"/>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sp>
        <p:nvSpPr>
          <p:cNvPr id="19" name="Right Arrow 18"/>
          <p:cNvSpPr/>
          <p:nvPr/>
        </p:nvSpPr>
        <p:spPr bwMode="auto">
          <a:xfrm rot="5400000">
            <a:off x="841503" y="4799276"/>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pic>
        <p:nvPicPr>
          <p:cNvPr descr="http://www.mnd.gov.sg/landuseplan/theme/default/image/hme_our_land_use_plan_org.jpg" id="9218" name="Picture 2"/>
          <p:cNvPicPr>
            <a:picLocks noChangeArrowheads="1" noChangeAspect="1"/>
          </p:cNvPicPr>
          <p:nvPr/>
        </p:nvPicPr>
        <p:blipFill rotWithShape="1">
          <a:blip cstate="email" r:embed="rId2">
            <a:clrChange>
              <a:clrFrom>
                <a:srgbClr val="FFFFFF"/>
              </a:clrFrom>
              <a:clrTo>
                <a:srgbClr val="FFFFFF">
                  <a:alpha val="0"/>
                </a:srgbClr>
              </a:clrTo>
            </a:clrChange>
            <a:extLst>
              <a:ext uri="{28A0092B-C50C-407E-A947-70E740481C1C}">
                <a14:useLocalDpi xmlns:a14="http://schemas.microsoft.com/office/drawing/2010/main"/>
              </a:ext>
            </a:extLst>
          </a:blip>
          <a:srcRect b="-42" r="30"/>
          <a:stretch/>
        </p:blipFill>
        <p:spPr bwMode="auto">
          <a:xfrm>
            <a:off x="4355976" y="3304034"/>
            <a:ext cx="4535339" cy="310370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2028825" y="36356"/>
            <a:ext cx="4810125" cy="3282536"/>
            <a:chOff x="2028825" y="139261"/>
            <a:chExt cx="4810125" cy="3282536"/>
          </a:xfrm>
        </p:grpSpPr>
        <p:grpSp>
          <p:nvGrpSpPr>
            <p:cNvPr id="22" name="Group 21"/>
            <p:cNvGrpSpPr/>
            <p:nvPr/>
          </p:nvGrpSpPr>
          <p:grpSpPr>
            <a:xfrm>
              <a:off x="2123728" y="139261"/>
              <a:ext cx="4652145" cy="3208206"/>
              <a:chOff x="2123728" y="44624"/>
              <a:chExt cx="4652145" cy="3208206"/>
            </a:xfrm>
            <a:solidFill>
              <a:schemeClr val="bg1"/>
            </a:solidFill>
          </p:grpSpPr>
          <p:pic>
            <p:nvPicPr>
              <p:cNvPr descr="A3publicplan" id="21" name="Picture 25"/>
              <p:cNvPicPr>
                <a:picLocks noChangeArrowheads="1" noChangeAspect="1"/>
              </p:cNvPicPr>
              <p:nvPr/>
            </p:nvPicPr>
            <p:blipFill rotWithShape="1">
              <a:blip cstate="email" r:embed="rId3">
                <a:clrChange>
                  <a:clrFrom>
                    <a:srgbClr val="FFFFFF"/>
                  </a:clrFrom>
                  <a:clrTo>
                    <a:srgbClr val="FFFFFF">
                      <a:alpha val="0"/>
                    </a:srgbClr>
                  </a:clrTo>
                </a:clrChange>
                <a:extLst>
                  <a:ext uri="{28A0092B-C50C-407E-A947-70E740481C1C}">
                    <a14:useLocalDpi xmlns:a14="http://schemas.microsoft.com/office/drawing/2010/main"/>
                  </a:ext>
                </a:extLst>
              </a:blip>
              <a:srcRect b="-88" r="-42"/>
              <a:stretch/>
            </p:blipFill>
            <p:spPr bwMode="auto">
              <a:xfrm>
                <a:off x="2123728" y="44624"/>
                <a:ext cx="4652145" cy="32082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bwMode="auto">
              <a:xfrm>
                <a:off x="5364088" y="44624"/>
                <a:ext cx="1224136" cy="144016"/>
              </a:xfrm>
              <a:prstGeom prst="rect">
                <a:avLst/>
              </a:prstGeom>
              <a:gr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grpSp>
        <p:sp>
          <p:nvSpPr>
            <p:cNvPr id="23" name="Rectangle 22"/>
            <p:cNvSpPr/>
            <p:nvPr/>
          </p:nvSpPr>
          <p:spPr bwMode="auto">
            <a:xfrm>
              <a:off x="2028825" y="139261"/>
              <a:ext cx="4810125" cy="3282536"/>
            </a:xfrm>
            <a:prstGeom prst="rect">
              <a:avLst/>
            </a:prstGeom>
            <a:noFill/>
            <a:ln algn="ctr" cap="flat" cmpd="sng" w="9525">
              <a:solidFill>
                <a:schemeClr val="tx1">
                  <a:lumMod val="50000"/>
                  <a:lumOff val="50000"/>
                </a:schemeClr>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SG" sz="1600">
                <a:solidFill>
                  <a:srgbClr val="000000"/>
                </a:solidFill>
              </a:endParaRPr>
            </a:p>
          </p:txBody>
        </p:sp>
      </p:grpSp>
      <p:sp>
        <p:nvSpPr>
          <p:cNvPr id="25" name="Rectangle 24"/>
          <p:cNvSpPr/>
          <p:nvPr/>
        </p:nvSpPr>
        <p:spPr bwMode="auto">
          <a:xfrm>
            <a:off x="2843808" y="3347467"/>
            <a:ext cx="6192688" cy="3060270"/>
          </a:xfrm>
          <a:prstGeom prst="rect">
            <a:avLst/>
          </a:prstGeom>
          <a:noFill/>
          <a:ln algn="ctr" cap="flat" cmpd="sng" w="9525">
            <a:solidFill>
              <a:schemeClr val="tx1">
                <a:lumMod val="50000"/>
                <a:lumOff val="50000"/>
              </a:schemeClr>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sp>
        <p:nvSpPr>
          <p:cNvPr id="26" name="TextBox 25"/>
          <p:cNvSpPr txBox="1"/>
          <p:nvPr/>
        </p:nvSpPr>
        <p:spPr>
          <a:xfrm>
            <a:off x="4619625" y="2987486"/>
            <a:ext cx="1536551" cy="307777"/>
          </a:xfrm>
          <a:prstGeom prst="rect">
            <a:avLst/>
          </a:prstGeom>
          <a:noFill/>
        </p:spPr>
        <p:txBody>
          <a:bodyPr rtlCol="0" wrap="square">
            <a:spAutoFit/>
          </a:bodyPr>
          <a:lstStyle/>
          <a:p>
            <a:r>
              <a:rPr b="1" dirty="0" lang="en-US" sz="1400">
                <a:solidFill>
                  <a:srgbClr val="000000"/>
                </a:solidFill>
                <a:latin charset="0" pitchFamily="34" typeface="Arial Narrow"/>
              </a:rPr>
              <a:t>Concept Plan 2001</a:t>
            </a:r>
            <a:endParaRPr b="1" dirty="0" lang="en-SG" sz="1400">
              <a:solidFill>
                <a:srgbClr val="000000"/>
              </a:solidFill>
              <a:latin charset="0" pitchFamily="34" typeface="Arial Narrow"/>
            </a:endParaRPr>
          </a:p>
        </p:txBody>
      </p:sp>
      <p:sp>
        <p:nvSpPr>
          <p:cNvPr id="28" name="TextBox 27"/>
          <p:cNvSpPr txBox="1"/>
          <p:nvPr/>
        </p:nvSpPr>
        <p:spPr>
          <a:xfrm>
            <a:off x="6876256" y="632009"/>
            <a:ext cx="2267744" cy="2539157"/>
          </a:xfrm>
          <a:prstGeom prst="rect">
            <a:avLst/>
          </a:prstGeom>
          <a:noFill/>
        </p:spPr>
        <p:txBody>
          <a:bodyPr rtlCol="0" wrap="square">
            <a:spAutoFit/>
          </a:bodyPr>
          <a:lstStyle/>
          <a:p>
            <a:pPr indent="-180975" marL="180975">
              <a:spcAft>
                <a:spcPts val="600"/>
              </a:spcAft>
              <a:buFont charset="0" pitchFamily="34" typeface="Arial"/>
              <a:buChar char="•"/>
            </a:pPr>
            <a:r>
              <a:rPr dirty="0" lang="en-US" sz="1600">
                <a:solidFill>
                  <a:srgbClr val="000000"/>
                </a:solidFill>
                <a:cs charset="0" pitchFamily="34" typeface="Arial"/>
              </a:rPr>
              <a:t>Long term planning horizon</a:t>
            </a:r>
          </a:p>
          <a:p>
            <a:pPr indent="-180975" marL="180975">
              <a:spcAft>
                <a:spcPts val="600"/>
              </a:spcAft>
              <a:buFont charset="0" pitchFamily="34" typeface="Arial"/>
              <a:buChar char="•"/>
            </a:pPr>
            <a:r>
              <a:rPr dirty="0" lang="en-US" sz="1600">
                <a:solidFill>
                  <a:srgbClr val="000000"/>
                </a:solidFill>
                <a:cs charset="0" pitchFamily="34" typeface="Arial"/>
              </a:rPr>
              <a:t>Charts the strategic growth direction</a:t>
            </a:r>
          </a:p>
          <a:p>
            <a:pPr indent="-180975" marL="180975">
              <a:spcAft>
                <a:spcPts val="600"/>
              </a:spcAft>
              <a:buFont charset="0" pitchFamily="34" typeface="Arial"/>
              <a:buChar char="•"/>
            </a:pPr>
            <a:r>
              <a:rPr dirty="0" lang="en-US" sz="1600">
                <a:solidFill>
                  <a:srgbClr val="000000"/>
                </a:solidFill>
                <a:cs charset="0" pitchFamily="34" typeface="Arial"/>
              </a:rPr>
              <a:t>Balance between different land use needs</a:t>
            </a:r>
          </a:p>
          <a:p>
            <a:pPr indent="-180975" marL="180975">
              <a:spcAft>
                <a:spcPts val="600"/>
              </a:spcAft>
              <a:buFont charset="0" pitchFamily="34" typeface="Arial"/>
              <a:buChar char="•"/>
            </a:pPr>
            <a:r>
              <a:rPr dirty="0" lang="en-US" sz="1600">
                <a:solidFill>
                  <a:srgbClr val="000000"/>
                </a:solidFill>
                <a:cs charset="0" pitchFamily="34" typeface="Arial"/>
              </a:rPr>
              <a:t>Reviewed every 10 years</a:t>
            </a:r>
            <a:endParaRPr dirty="0" lang="en-SG" sz="1600">
              <a:solidFill>
                <a:srgbClr val="000000"/>
              </a:solidFill>
              <a:cs charset="0" pitchFamily="34" typeface="Arial"/>
            </a:endParaRPr>
          </a:p>
        </p:txBody>
      </p:sp>
      <p:sp>
        <p:nvSpPr>
          <p:cNvPr id="29" name="TextBox 28"/>
          <p:cNvSpPr txBox="1"/>
          <p:nvPr/>
        </p:nvSpPr>
        <p:spPr>
          <a:xfrm>
            <a:off x="2922688" y="4015660"/>
            <a:ext cx="1696938" cy="1069524"/>
          </a:xfrm>
          <a:prstGeom prst="rect">
            <a:avLst/>
          </a:prstGeom>
          <a:noFill/>
        </p:spPr>
        <p:txBody>
          <a:bodyPr rtlCol="0" wrap="square">
            <a:spAutoFit/>
          </a:bodyPr>
          <a:lstStyle/>
          <a:p>
            <a:pPr>
              <a:spcAft>
                <a:spcPts val="300"/>
              </a:spcAft>
            </a:pPr>
            <a:r>
              <a:rPr dirty="0" lang="en-US" sz="1400" u="sng">
                <a:solidFill>
                  <a:srgbClr val="000000"/>
                </a:solidFill>
                <a:latin charset="0" pitchFamily="34" typeface="Arial Narrow"/>
              </a:rPr>
              <a:t>Key Parameters</a:t>
            </a:r>
          </a:p>
          <a:p>
            <a:pPr indent="-180975" marL="180975">
              <a:spcAft>
                <a:spcPts val="300"/>
              </a:spcAft>
              <a:buFontTx/>
              <a:buChar char="-"/>
            </a:pPr>
            <a:r>
              <a:rPr dirty="0" lang="en-US" sz="1400">
                <a:solidFill>
                  <a:srgbClr val="000000"/>
                </a:solidFill>
                <a:latin charset="0" pitchFamily="34" typeface="Arial Narrow"/>
              </a:rPr>
              <a:t>Demography</a:t>
            </a:r>
          </a:p>
          <a:p>
            <a:pPr indent="-180975" marL="180975">
              <a:spcAft>
                <a:spcPts val="300"/>
              </a:spcAft>
              <a:buFontTx/>
              <a:buChar char="-"/>
            </a:pPr>
            <a:r>
              <a:rPr dirty="0" lang="en-US" sz="1400">
                <a:solidFill>
                  <a:srgbClr val="000000"/>
                </a:solidFill>
                <a:latin charset="0" pitchFamily="34" typeface="Arial Narrow"/>
              </a:rPr>
              <a:t>Population size</a:t>
            </a:r>
          </a:p>
          <a:p>
            <a:pPr indent="-180975" marL="180975">
              <a:spcAft>
                <a:spcPts val="300"/>
              </a:spcAft>
              <a:buFontTx/>
              <a:buChar char="-"/>
            </a:pPr>
            <a:r>
              <a:rPr dirty="0" lang="en-US" sz="1400">
                <a:solidFill>
                  <a:srgbClr val="000000"/>
                </a:solidFill>
                <a:latin charset="0" pitchFamily="34" typeface="Arial Narrow"/>
              </a:rPr>
              <a:t>Economic growth</a:t>
            </a:r>
            <a:endParaRPr dirty="0" lang="en-SG" sz="1400">
              <a:solidFill>
                <a:srgbClr val="000000"/>
              </a:solidFill>
              <a:latin charset="0" pitchFamily="34" typeface="Arial Narrow"/>
            </a:endParaRPr>
          </a:p>
        </p:txBody>
      </p:sp>
      <p:sp>
        <p:nvSpPr>
          <p:cNvPr id="31" name="McK 2. Slide Title"/>
          <p:cNvSpPr txBox="1">
            <a:spLocks noChangeArrowheads="1"/>
          </p:cNvSpPr>
          <p:nvPr/>
        </p:nvSpPr>
        <p:spPr bwMode="auto">
          <a:xfrm>
            <a:off x="6838949" y="51214"/>
            <a:ext cx="2138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defTabSz="913526" eaLnBrk="0" fontAlgn="base" hangingPunct="0" rtl="0">
              <a:spcBef>
                <a:spcPct val="0"/>
              </a:spcBef>
              <a:spcAft>
                <a:spcPct val="0"/>
              </a:spcAft>
              <a:defRPr b="1" sz="2400">
                <a:solidFill>
                  <a:schemeClr val="tx2"/>
                </a:solidFill>
                <a:latin typeface="+mj-lt"/>
                <a:ea typeface="+mj-ea"/>
                <a:cs typeface="+mj-cs"/>
              </a:defRPr>
            </a:lvl1pPr>
            <a:lvl2pPr algn="l" defTabSz="913526" eaLnBrk="0" fontAlgn="base" hangingPunct="0" rtl="0">
              <a:spcBef>
                <a:spcPct val="0"/>
              </a:spcBef>
              <a:spcAft>
                <a:spcPct val="0"/>
              </a:spcAft>
              <a:defRPr b="1" sz="2400">
                <a:solidFill>
                  <a:schemeClr val="tx2"/>
                </a:solidFill>
                <a:latin charset="0" pitchFamily="34" typeface="Arial"/>
              </a:defRPr>
            </a:lvl2pPr>
            <a:lvl3pPr algn="l" defTabSz="913526" eaLnBrk="0" fontAlgn="base" hangingPunct="0" rtl="0">
              <a:spcBef>
                <a:spcPct val="0"/>
              </a:spcBef>
              <a:spcAft>
                <a:spcPct val="0"/>
              </a:spcAft>
              <a:defRPr b="1" sz="2400">
                <a:solidFill>
                  <a:schemeClr val="tx2"/>
                </a:solidFill>
                <a:latin charset="0" pitchFamily="34" typeface="Arial"/>
              </a:defRPr>
            </a:lvl3pPr>
            <a:lvl4pPr algn="l" defTabSz="913526" eaLnBrk="0" fontAlgn="base" hangingPunct="0" rtl="0">
              <a:spcBef>
                <a:spcPct val="0"/>
              </a:spcBef>
              <a:spcAft>
                <a:spcPct val="0"/>
              </a:spcAft>
              <a:defRPr b="1" sz="2400">
                <a:solidFill>
                  <a:schemeClr val="tx2"/>
                </a:solidFill>
                <a:latin charset="0" pitchFamily="34" typeface="Arial"/>
              </a:defRPr>
            </a:lvl4pPr>
            <a:lvl5pPr algn="l" defTabSz="913526" eaLnBrk="0" fontAlgn="base" hangingPunct="0" rtl="0">
              <a:spcBef>
                <a:spcPct val="0"/>
              </a:spcBef>
              <a:spcAft>
                <a:spcPct val="0"/>
              </a:spcAft>
              <a:defRPr b="1" sz="2400">
                <a:solidFill>
                  <a:schemeClr val="tx2"/>
                </a:solidFill>
                <a:latin charset="0" pitchFamily="34" typeface="Arial"/>
              </a:defRPr>
            </a:lvl5pPr>
            <a:lvl6pPr algn="l" defTabSz="913526" fontAlgn="base" marL="466481" rtl="0">
              <a:spcBef>
                <a:spcPct val="0"/>
              </a:spcBef>
              <a:spcAft>
                <a:spcPct val="0"/>
              </a:spcAft>
              <a:defRPr b="1" sz="1900">
                <a:solidFill>
                  <a:schemeClr val="tx2"/>
                </a:solidFill>
                <a:latin charset="0" pitchFamily="34" typeface="Arial"/>
              </a:defRPr>
            </a:lvl6pPr>
            <a:lvl7pPr algn="l" defTabSz="913526" fontAlgn="base" marL="932962" rtl="0">
              <a:spcBef>
                <a:spcPct val="0"/>
              </a:spcBef>
              <a:spcAft>
                <a:spcPct val="0"/>
              </a:spcAft>
              <a:defRPr b="1" sz="1900">
                <a:solidFill>
                  <a:schemeClr val="tx2"/>
                </a:solidFill>
                <a:latin charset="0" pitchFamily="34" typeface="Arial"/>
              </a:defRPr>
            </a:lvl7pPr>
            <a:lvl8pPr algn="l" defTabSz="913526" fontAlgn="base" marL="1399443" rtl="0">
              <a:spcBef>
                <a:spcPct val="0"/>
              </a:spcBef>
              <a:spcAft>
                <a:spcPct val="0"/>
              </a:spcAft>
              <a:defRPr b="1" sz="1900">
                <a:solidFill>
                  <a:schemeClr val="tx2"/>
                </a:solidFill>
                <a:latin charset="0" pitchFamily="34" typeface="Arial"/>
              </a:defRPr>
            </a:lvl8pPr>
            <a:lvl9pPr algn="l" defTabSz="913526" fontAlgn="base" marL="1865925" rtl="0">
              <a:spcBef>
                <a:spcPct val="0"/>
              </a:spcBef>
              <a:spcAft>
                <a:spcPct val="0"/>
              </a:spcAft>
              <a:defRPr b="1" sz="1900">
                <a:solidFill>
                  <a:schemeClr val="tx2"/>
                </a:solidFill>
                <a:latin charset="0" pitchFamily="34" typeface="Arial"/>
              </a:defRPr>
            </a:lvl9pPr>
          </a:lstStyle>
          <a:p>
            <a:pPr algn="r"/>
            <a:r>
              <a:rPr dirty="0" lang="en-US">
                <a:solidFill>
                  <a:srgbClr val="C00000"/>
                </a:solidFill>
              </a:rPr>
              <a:t>Concept Plan</a:t>
            </a:r>
          </a:p>
        </p:txBody>
      </p:sp>
      <p:sp>
        <p:nvSpPr>
          <p:cNvPr id="3" name="TextBox 2"/>
          <p:cNvSpPr txBox="1"/>
          <p:nvPr/>
        </p:nvSpPr>
        <p:spPr>
          <a:xfrm>
            <a:off x="2948287" y="6017714"/>
            <a:ext cx="1940161" cy="369332"/>
          </a:xfrm>
          <a:prstGeom prst="rect">
            <a:avLst/>
          </a:prstGeom>
          <a:noFill/>
        </p:spPr>
        <p:txBody>
          <a:bodyPr rtlCol="0" wrap="square">
            <a:spAutoFit/>
          </a:bodyPr>
          <a:lstStyle/>
          <a:p>
            <a:r>
              <a:rPr b="1" dirty="0" lang="en-US">
                <a:solidFill>
                  <a:srgbClr val="000000"/>
                </a:solidFill>
                <a:latin charset="0" pitchFamily="34" typeface="Arial Narrow"/>
              </a:rPr>
              <a:t>Concept Plan 2011</a:t>
            </a:r>
            <a:endParaRPr b="1" dirty="0" lang="en-SG">
              <a:solidFill>
                <a:srgbClr val="000000"/>
              </a:solidFill>
              <a:latin charset="0" pitchFamily="34" typeface="Arial Narrow"/>
            </a:endParaRPr>
          </a:p>
        </p:txBody>
      </p:sp>
    </p:spTree>
    <p:extLst>
      <p:ext uri="{BB962C8B-B14F-4D97-AF65-F5344CB8AC3E}">
        <p14:creationId xmlns:p14="http://schemas.microsoft.com/office/powerpoint/2010/main" val="288447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685800" y="152400"/>
            <a:ext cx="5830416" cy="631216"/>
          </a:xfrm>
        </p:spPr>
        <p:txBody>
          <a:bodyPr>
            <a:noAutofit/>
          </a:bodyPr>
          <a:lstStyle/>
          <a:p>
            <a:r>
              <a:rPr lang="en-US" altLang="zh-CN" sz="3600" b="1" dirty="0">
                <a:solidFill>
                  <a:srgbClr val="0070C0"/>
                </a:solidFill>
                <a:ea typeface="宋体" pitchFamily="2" charset="-122"/>
              </a:rPr>
              <a:t>Land Use Concept Plan 1971</a:t>
            </a:r>
            <a:endParaRPr lang="en-SG" sz="3600" b="1" dirty="0">
              <a:solidFill>
                <a:srgbClr val="0070C0"/>
              </a:solidFill>
            </a:endParaRPr>
          </a:p>
        </p:txBody>
      </p:sp>
      <p:pic>
        <p:nvPicPr>
          <p:cNvPr id="30723" name="Picture 5" descr="concept1971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83616"/>
            <a:ext cx="7990656" cy="466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991systemmap"/>
          <p:cNvPicPr>
            <a:picLocks noChangeAspect="1" noChangeArrowheads="1"/>
          </p:cNvPicPr>
          <p:nvPr/>
        </p:nvPicPr>
        <p:blipFill>
          <a:blip r:embed="rId4" cstate="email">
            <a:lum bright="-30000" contrast="30000"/>
            <a:extLst>
              <a:ext uri="{28A0092B-C50C-407E-A947-70E740481C1C}">
                <a14:useLocalDpi xmlns:a14="http://schemas.microsoft.com/office/drawing/2010/main"/>
              </a:ext>
            </a:extLst>
          </a:blip>
          <a:srcRect/>
          <a:stretch>
            <a:fillRect/>
          </a:stretch>
        </p:blipFill>
        <p:spPr bwMode="auto">
          <a:xfrm>
            <a:off x="395536" y="4258391"/>
            <a:ext cx="321557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340544" y="6346623"/>
            <a:ext cx="3185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b="1">
                <a:solidFill>
                  <a:srgbClr val="FFFF00"/>
                </a:solidFill>
                <a:latin typeface="Arial" pitchFamily="34" charset="0"/>
                <a:cs typeface="Arial" pitchFamily="34" charset="0"/>
              </a:defRPr>
            </a:lvl1pPr>
            <a:lvl2pPr marL="742950" indent="-285750" eaLnBrk="0" hangingPunct="0">
              <a:defRPr sz="4400" b="1">
                <a:solidFill>
                  <a:srgbClr val="FFFF00"/>
                </a:solidFill>
                <a:latin typeface="Arial" pitchFamily="34" charset="0"/>
                <a:cs typeface="Arial" pitchFamily="34" charset="0"/>
              </a:defRPr>
            </a:lvl2pPr>
            <a:lvl3pPr marL="1143000" indent="-228600" eaLnBrk="0" hangingPunct="0">
              <a:defRPr sz="4400" b="1">
                <a:solidFill>
                  <a:srgbClr val="FFFF00"/>
                </a:solidFill>
                <a:latin typeface="Arial" pitchFamily="34" charset="0"/>
                <a:cs typeface="Arial" pitchFamily="34" charset="0"/>
              </a:defRPr>
            </a:lvl3pPr>
            <a:lvl4pPr marL="1600200" indent="-228600" eaLnBrk="0" hangingPunct="0">
              <a:defRPr sz="4400" b="1">
                <a:solidFill>
                  <a:srgbClr val="FFFF00"/>
                </a:solidFill>
                <a:latin typeface="Arial" pitchFamily="34" charset="0"/>
                <a:cs typeface="Arial" pitchFamily="34" charset="0"/>
              </a:defRPr>
            </a:lvl4pPr>
            <a:lvl5pPr marL="2057400" indent="-228600" eaLnBrk="0" hangingPunct="0">
              <a:defRPr sz="4400" b="1">
                <a:solidFill>
                  <a:srgbClr val="FFFF00"/>
                </a:solidFill>
                <a:latin typeface="Arial" pitchFamily="34" charset="0"/>
                <a:cs typeface="Arial" pitchFamily="34" charset="0"/>
              </a:defRPr>
            </a:lvl5pPr>
            <a:lvl6pPr marL="2514600" indent="-228600" eaLnBrk="0" fontAlgn="base" hangingPunct="0">
              <a:spcBef>
                <a:spcPct val="0"/>
              </a:spcBef>
              <a:spcAft>
                <a:spcPct val="0"/>
              </a:spcAft>
              <a:defRPr sz="4400" b="1">
                <a:solidFill>
                  <a:srgbClr val="FFFF00"/>
                </a:solidFill>
                <a:latin typeface="Arial" pitchFamily="34" charset="0"/>
                <a:cs typeface="Arial" pitchFamily="34" charset="0"/>
              </a:defRPr>
            </a:lvl6pPr>
            <a:lvl7pPr marL="2971800" indent="-228600" eaLnBrk="0" fontAlgn="base" hangingPunct="0">
              <a:spcBef>
                <a:spcPct val="0"/>
              </a:spcBef>
              <a:spcAft>
                <a:spcPct val="0"/>
              </a:spcAft>
              <a:defRPr sz="4400" b="1">
                <a:solidFill>
                  <a:srgbClr val="FFFF00"/>
                </a:solidFill>
                <a:latin typeface="Arial" pitchFamily="34" charset="0"/>
                <a:cs typeface="Arial" pitchFamily="34" charset="0"/>
              </a:defRPr>
            </a:lvl7pPr>
            <a:lvl8pPr marL="3429000" indent="-228600" eaLnBrk="0" fontAlgn="base" hangingPunct="0">
              <a:spcBef>
                <a:spcPct val="0"/>
              </a:spcBef>
              <a:spcAft>
                <a:spcPct val="0"/>
              </a:spcAft>
              <a:defRPr sz="4400" b="1">
                <a:solidFill>
                  <a:srgbClr val="FFFF00"/>
                </a:solidFill>
                <a:latin typeface="Arial" pitchFamily="34" charset="0"/>
                <a:cs typeface="Arial" pitchFamily="34" charset="0"/>
              </a:defRPr>
            </a:lvl8pPr>
            <a:lvl9pPr marL="3886200" indent="-228600" eaLnBrk="0" fontAlgn="base" hangingPunct="0">
              <a:spcBef>
                <a:spcPct val="0"/>
              </a:spcBef>
              <a:spcAft>
                <a:spcPct val="0"/>
              </a:spcAft>
              <a:defRPr sz="4400" b="1">
                <a:solidFill>
                  <a:srgbClr val="FFFF00"/>
                </a:solidFill>
                <a:latin typeface="Arial" pitchFamily="34" charset="0"/>
                <a:cs typeface="Arial" pitchFamily="34" charset="0"/>
              </a:defRPr>
            </a:lvl9pPr>
          </a:lstStyle>
          <a:p>
            <a:r>
              <a:rPr lang="en-GB" sz="2400" i="1" dirty="0">
                <a:solidFill>
                  <a:prstClr val="black"/>
                </a:solidFill>
                <a:latin typeface="Times New Roman" pitchFamily="18" charset="0"/>
              </a:rPr>
              <a:t> 1987-90 MRT Network</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4832" y="4077072"/>
            <a:ext cx="3544510" cy="2376264"/>
          </a:xfrm>
          <a:prstGeom prst="rect">
            <a:avLst/>
          </a:prstGeom>
        </p:spPr>
      </p:pic>
      <p:sp>
        <p:nvSpPr>
          <p:cNvPr id="4" name="TextBox 3"/>
          <p:cNvSpPr txBox="1"/>
          <p:nvPr/>
        </p:nvSpPr>
        <p:spPr>
          <a:xfrm>
            <a:off x="5886947" y="6314836"/>
            <a:ext cx="2520280" cy="461665"/>
          </a:xfrm>
          <a:prstGeom prst="rect">
            <a:avLst/>
          </a:prstGeom>
          <a:noFill/>
        </p:spPr>
        <p:txBody>
          <a:bodyPr wrap="square" rtlCol="0">
            <a:spAutoFit/>
          </a:bodyPr>
          <a:lstStyle/>
          <a:p>
            <a:r>
              <a:rPr lang="en-US" sz="2400" b="1" i="1" dirty="0">
                <a:solidFill>
                  <a:prstClr val="black"/>
                </a:solidFill>
                <a:latin typeface="Times New Roman" panose="02020603050405020304" pitchFamily="18" charset="0"/>
                <a:cs typeface="Times New Roman" panose="02020603050405020304" pitchFamily="18" charset="0"/>
              </a:rPr>
              <a:t>Expressways</a:t>
            </a:r>
          </a:p>
        </p:txBody>
      </p:sp>
      <p:sp>
        <p:nvSpPr>
          <p:cNvPr id="8" name="TextBox 7"/>
          <p:cNvSpPr txBox="1"/>
          <p:nvPr/>
        </p:nvSpPr>
        <p:spPr>
          <a:xfrm flipH="1">
            <a:off x="827583" y="908721"/>
            <a:ext cx="3672408" cy="584775"/>
          </a:xfrm>
          <a:prstGeom prst="rect">
            <a:avLst/>
          </a:prstGeom>
          <a:noFill/>
        </p:spPr>
        <p:txBody>
          <a:bodyPr wrap="square" rtlCol="0">
            <a:spAutoFit/>
          </a:bodyPr>
          <a:lstStyle/>
          <a:p>
            <a:r>
              <a:rPr lang="en-US" sz="3200" dirty="0">
                <a:solidFill>
                  <a:srgbClr val="FF0000"/>
                </a:solidFill>
              </a:rPr>
              <a:t>Planning Ahead……</a:t>
            </a:r>
          </a:p>
        </p:txBody>
      </p:sp>
    </p:spTree>
    <p:extLst>
      <p:ext uri="{BB962C8B-B14F-4D97-AF65-F5344CB8AC3E}">
        <p14:creationId xmlns:p14="http://schemas.microsoft.com/office/powerpoint/2010/main" val="248324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959" name="AutoShape 15"/>
          <p:cNvCxnSpPr>
            <a:cxnSpLocks noChangeShapeType="1"/>
          </p:cNvCxnSpPr>
          <p:nvPr/>
        </p:nvCxnSpPr>
        <p:spPr bwMode="auto">
          <a:xfrm rot="16200000" flipH="1">
            <a:off x="1254862" y="2525540"/>
            <a:ext cx="1765300" cy="107950"/>
          </a:xfrm>
          <a:prstGeom prst="bentConnector2">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64" name="Rectangle 20"/>
          <p:cNvSpPr>
            <a:spLocks noChangeArrowheads="1"/>
          </p:cNvSpPr>
          <p:nvPr/>
        </p:nvSpPr>
        <p:spPr bwMode="auto">
          <a:xfrm>
            <a:off x="3756025" y="3925888"/>
            <a:ext cx="71438" cy="71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buClr>
                <a:srgbClr val="002960"/>
              </a:buClr>
              <a:buFont typeface="Wingdings" pitchFamily="2" charset="2"/>
              <a:buChar char="§"/>
            </a:pPr>
            <a:endParaRPr lang="en-US" sz="2000">
              <a:solidFill>
                <a:srgbClr val="FFFFFF"/>
              </a:solidFill>
            </a:endParaRPr>
          </a:p>
        </p:txBody>
      </p:sp>
      <p:cxnSp>
        <p:nvCxnSpPr>
          <p:cNvPr id="82975" name="AutoShape 31"/>
          <p:cNvCxnSpPr>
            <a:cxnSpLocks noChangeShapeType="1"/>
          </p:cNvCxnSpPr>
          <p:nvPr/>
        </p:nvCxnSpPr>
        <p:spPr bwMode="auto">
          <a:xfrm flipV="1">
            <a:off x="1184256" y="1447800"/>
            <a:ext cx="3311523" cy="257176"/>
          </a:xfrm>
          <a:prstGeom prst="bentConnector2">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978" name="AutoShape 34"/>
          <p:cNvCxnSpPr>
            <a:cxnSpLocks noChangeShapeType="1"/>
          </p:cNvCxnSpPr>
          <p:nvPr/>
        </p:nvCxnSpPr>
        <p:spPr bwMode="auto">
          <a:xfrm rot="5400000" flipH="1">
            <a:off x="5910240" y="25400"/>
            <a:ext cx="468312" cy="3313112"/>
          </a:xfrm>
          <a:prstGeom prst="bentConnector3">
            <a:avLst>
              <a:gd name="adj1" fmla="val 49829"/>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80" name="Rectangle 36"/>
          <p:cNvSpPr>
            <a:spLocks noChangeArrowheads="1"/>
          </p:cNvSpPr>
          <p:nvPr/>
        </p:nvSpPr>
        <p:spPr bwMode="auto">
          <a:xfrm>
            <a:off x="2929737" y="991939"/>
            <a:ext cx="3116205" cy="564994"/>
          </a:xfrm>
          <a:prstGeom prst="rect">
            <a:avLst/>
          </a:prstGeom>
          <a:solidFill>
            <a:schemeClr val="tx2">
              <a:lumMod val="60000"/>
              <a:lumOff val="40000"/>
            </a:schemeClr>
          </a:solidFill>
          <a:ln>
            <a:noFill/>
          </a:ln>
          <a:effectLst/>
        </p:spPr>
        <p:txBody>
          <a:bodyPr lIns="0" tIns="0" rIns="0" bIns="0" anchor="ctr"/>
          <a:lstStyle/>
          <a:p>
            <a:pPr algn="ctr" defTabSz="844550" eaLnBrk="0" hangingPunct="0"/>
            <a:r>
              <a:rPr lang="de-DE" sz="2000" b="1" dirty="0">
                <a:solidFill>
                  <a:srgbClr val="FFFFFF"/>
                </a:solidFill>
              </a:rPr>
              <a:t>Steering Committee</a:t>
            </a:r>
          </a:p>
          <a:p>
            <a:pPr algn="ctr" defTabSz="844550" eaLnBrk="0" hangingPunct="0"/>
            <a:r>
              <a:rPr lang="de-DE" sz="2000" b="1" dirty="0">
                <a:solidFill>
                  <a:srgbClr val="FFFFFF"/>
                </a:solidFill>
              </a:rPr>
              <a:t>Chaired by MND</a:t>
            </a:r>
          </a:p>
        </p:txBody>
      </p:sp>
      <p:sp>
        <p:nvSpPr>
          <p:cNvPr id="82987" name="Rectangle 43"/>
          <p:cNvSpPr>
            <a:spLocks noChangeArrowheads="1"/>
          </p:cNvSpPr>
          <p:nvPr/>
        </p:nvSpPr>
        <p:spPr bwMode="auto">
          <a:xfrm>
            <a:off x="5229225" y="3132138"/>
            <a:ext cx="71438" cy="714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solidFill>
                <a:srgbClr val="000000"/>
              </a:solidFill>
            </a:endParaRPr>
          </a:p>
        </p:txBody>
      </p:sp>
      <p:sp>
        <p:nvSpPr>
          <p:cNvPr id="82989" name="Rectangle 45"/>
          <p:cNvSpPr>
            <a:spLocks noChangeArrowheads="1"/>
          </p:cNvSpPr>
          <p:nvPr/>
        </p:nvSpPr>
        <p:spPr bwMode="auto">
          <a:xfrm>
            <a:off x="1920875" y="3170238"/>
            <a:ext cx="71438" cy="714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solidFill>
                <a:srgbClr val="000000"/>
              </a:solidFill>
            </a:endParaRPr>
          </a:p>
        </p:txBody>
      </p:sp>
      <p:sp>
        <p:nvSpPr>
          <p:cNvPr id="82991" name="Rectangle 47"/>
          <p:cNvSpPr>
            <a:spLocks noChangeArrowheads="1"/>
          </p:cNvSpPr>
          <p:nvPr/>
        </p:nvSpPr>
        <p:spPr bwMode="auto">
          <a:xfrm>
            <a:off x="3576638" y="3170238"/>
            <a:ext cx="71437" cy="714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solidFill>
                <a:srgbClr val="000000"/>
              </a:solidFill>
            </a:endParaRPr>
          </a:p>
        </p:txBody>
      </p:sp>
      <p:sp>
        <p:nvSpPr>
          <p:cNvPr id="82992" name="Rectangle 48"/>
          <p:cNvSpPr>
            <a:spLocks noChangeArrowheads="1"/>
          </p:cNvSpPr>
          <p:nvPr/>
        </p:nvSpPr>
        <p:spPr bwMode="auto">
          <a:xfrm>
            <a:off x="7135206" y="1899379"/>
            <a:ext cx="1518334" cy="1198736"/>
          </a:xfrm>
          <a:prstGeom prst="rect">
            <a:avLst/>
          </a:prstGeom>
          <a:solidFill>
            <a:schemeClr val="accent6"/>
          </a:solidFill>
          <a:ln>
            <a:noFill/>
          </a:ln>
          <a:effectLst/>
          <a:extLst/>
        </p:spPr>
        <p:txBody>
          <a:bodyPr lIns="0" tIns="0" rIns="0" bIns="0" anchor="ctr"/>
          <a:lstStyle/>
          <a:p>
            <a:pPr algn="ctr" defTabSz="844550" eaLnBrk="0" hangingPunct="0"/>
            <a:r>
              <a:rPr lang="de-DE" b="1" dirty="0">
                <a:solidFill>
                  <a:srgbClr val="000000"/>
                </a:solidFill>
              </a:rPr>
              <a:t>Central Area</a:t>
            </a:r>
          </a:p>
          <a:p>
            <a:pPr algn="ctr" defTabSz="844550" eaLnBrk="0" hangingPunct="0"/>
            <a:endParaRPr lang="de-DE" b="1" dirty="0">
              <a:solidFill>
                <a:srgbClr val="000000"/>
              </a:solidFill>
            </a:endParaRPr>
          </a:p>
          <a:p>
            <a:pPr algn="ctr" defTabSz="844550" eaLnBrk="0" hangingPunct="0"/>
            <a:r>
              <a:rPr lang="de-DE" sz="1200" b="1" i="1" dirty="0">
                <a:solidFill>
                  <a:srgbClr val="000000"/>
                </a:solidFill>
              </a:rPr>
              <a:t>URA, MOT, NParks, LTA, HDB, STB</a:t>
            </a:r>
          </a:p>
        </p:txBody>
      </p:sp>
      <p:sp>
        <p:nvSpPr>
          <p:cNvPr id="82993" name="Rectangle 49"/>
          <p:cNvSpPr>
            <a:spLocks noChangeArrowheads="1"/>
          </p:cNvSpPr>
          <p:nvPr/>
        </p:nvSpPr>
        <p:spPr bwMode="auto">
          <a:xfrm>
            <a:off x="6918325" y="3124200"/>
            <a:ext cx="71438" cy="71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solidFill>
                <a:srgbClr val="000000"/>
              </a:solidFill>
            </a:endParaRPr>
          </a:p>
        </p:txBody>
      </p:sp>
      <p:sp>
        <p:nvSpPr>
          <p:cNvPr id="82995" name="Rectangle 51"/>
          <p:cNvSpPr>
            <a:spLocks noChangeArrowheads="1"/>
          </p:cNvSpPr>
          <p:nvPr/>
        </p:nvSpPr>
        <p:spPr bwMode="auto">
          <a:xfrm>
            <a:off x="265113" y="3170238"/>
            <a:ext cx="71437" cy="714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en-GB">
              <a:solidFill>
                <a:srgbClr val="000000"/>
              </a:solidFill>
            </a:endParaRPr>
          </a:p>
        </p:txBody>
      </p:sp>
      <p:sp>
        <p:nvSpPr>
          <p:cNvPr id="83003" name="Line 59"/>
          <p:cNvSpPr>
            <a:spLocks noChangeShapeType="1"/>
          </p:cNvSpPr>
          <p:nvPr/>
        </p:nvSpPr>
        <p:spPr bwMode="auto">
          <a:xfrm>
            <a:off x="1060450" y="46561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endParaRPr>
          </a:p>
        </p:txBody>
      </p:sp>
      <p:cxnSp>
        <p:nvCxnSpPr>
          <p:cNvPr id="83015" name="AutoShape 71"/>
          <p:cNvCxnSpPr>
            <a:cxnSpLocks noChangeShapeType="1"/>
          </p:cNvCxnSpPr>
          <p:nvPr/>
        </p:nvCxnSpPr>
        <p:spPr bwMode="auto">
          <a:xfrm rot="16200000" flipH="1">
            <a:off x="6050734" y="2543003"/>
            <a:ext cx="1765300" cy="106362"/>
          </a:xfrm>
          <a:prstGeom prst="bentConnector2">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itle 1"/>
          <p:cNvSpPr txBox="1">
            <a:spLocks/>
          </p:cNvSpPr>
          <p:nvPr/>
        </p:nvSpPr>
        <p:spPr bwMode="auto">
          <a:xfrm>
            <a:off x="762000" y="152400"/>
            <a:ext cx="7924800" cy="685800"/>
          </a:xfrm>
          <a:prstGeom prst="rect">
            <a:avLst/>
          </a:prstGeom>
          <a:noFill/>
          <a:ln w="9525">
            <a:noFill/>
            <a:miter lim="800000"/>
            <a:headEnd/>
            <a:tailEnd/>
          </a:ln>
        </p:spPr>
        <p:txBody>
          <a:bodyPr anchor="ctr"/>
          <a:lstStyle/>
          <a:p>
            <a:pPr algn="ctr" eaLnBrk="0" hangingPunct="0">
              <a:defRPr/>
            </a:pPr>
            <a:r>
              <a:rPr lang="en-GB" sz="2800" b="1" dirty="0">
                <a:solidFill>
                  <a:srgbClr val="000000"/>
                </a:solidFill>
              </a:rPr>
              <a:t>Preparation of The Concept Plan – </a:t>
            </a:r>
          </a:p>
          <a:p>
            <a:pPr algn="ctr" eaLnBrk="0" hangingPunct="0">
              <a:defRPr/>
            </a:pPr>
            <a:r>
              <a:rPr lang="en-GB" sz="2800" b="1" dirty="0">
                <a:solidFill>
                  <a:srgbClr val="000000"/>
                </a:solidFill>
              </a:rPr>
              <a:t>Inter-Agency &amp; Whole-of-Government Effort</a:t>
            </a:r>
          </a:p>
        </p:txBody>
      </p:sp>
      <p:cxnSp>
        <p:nvCxnSpPr>
          <p:cNvPr id="62" name="AutoShape 15"/>
          <p:cNvCxnSpPr>
            <a:cxnSpLocks noChangeShapeType="1"/>
          </p:cNvCxnSpPr>
          <p:nvPr/>
        </p:nvCxnSpPr>
        <p:spPr bwMode="auto">
          <a:xfrm rot="5400000">
            <a:off x="989788" y="1918628"/>
            <a:ext cx="388937" cy="1"/>
          </a:xfrm>
          <a:prstGeom prst="bentConnector3">
            <a:avLst>
              <a:gd name="adj1" fmla="val 50000"/>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15"/>
          <p:cNvCxnSpPr>
            <a:cxnSpLocks noChangeShapeType="1"/>
          </p:cNvCxnSpPr>
          <p:nvPr/>
        </p:nvCxnSpPr>
        <p:spPr bwMode="auto">
          <a:xfrm rot="5400000">
            <a:off x="2921771" y="1891333"/>
            <a:ext cx="388937" cy="1"/>
          </a:xfrm>
          <a:prstGeom prst="bentConnector3">
            <a:avLst>
              <a:gd name="adj1" fmla="val 50000"/>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88" name="Rectangle 44"/>
          <p:cNvSpPr>
            <a:spLocks noChangeArrowheads="1"/>
          </p:cNvSpPr>
          <p:nvPr/>
        </p:nvSpPr>
        <p:spPr bwMode="auto">
          <a:xfrm>
            <a:off x="2282712" y="1954187"/>
            <a:ext cx="1759829" cy="1144365"/>
          </a:xfrm>
          <a:prstGeom prst="rect">
            <a:avLst/>
          </a:prstGeom>
          <a:solidFill>
            <a:schemeClr val="bg1">
              <a:lumMod val="65000"/>
            </a:schemeClr>
          </a:solidFill>
          <a:ln>
            <a:noFill/>
          </a:ln>
          <a:effectLst/>
          <a:extLst/>
        </p:spPr>
        <p:txBody>
          <a:bodyPr lIns="0" tIns="0" rIns="0" bIns="0" anchor="ctr"/>
          <a:lstStyle/>
          <a:p>
            <a:pPr algn="ctr" defTabSz="844550" eaLnBrk="0" hangingPunct="0"/>
            <a:r>
              <a:rPr lang="de-DE" b="1" dirty="0">
                <a:solidFill>
                  <a:srgbClr val="000000"/>
                </a:solidFill>
              </a:rPr>
              <a:t>Transportation</a:t>
            </a:r>
          </a:p>
          <a:p>
            <a:pPr algn="ctr" defTabSz="844550" eaLnBrk="0" hangingPunct="0"/>
            <a:endParaRPr lang="de-DE" b="1" dirty="0">
              <a:solidFill>
                <a:srgbClr val="000000"/>
              </a:solidFill>
            </a:endParaRPr>
          </a:p>
          <a:p>
            <a:pPr algn="ctr" defTabSz="844550" eaLnBrk="0" hangingPunct="0"/>
            <a:r>
              <a:rPr lang="de-DE" sz="1200" b="1" i="1" dirty="0">
                <a:solidFill>
                  <a:srgbClr val="000000"/>
                </a:solidFill>
              </a:rPr>
              <a:t>LTA, MOT, MND, HDB,, MPA, PUB</a:t>
            </a:r>
          </a:p>
        </p:txBody>
      </p:sp>
      <p:sp>
        <p:nvSpPr>
          <p:cNvPr id="82994" name="Rectangle 50"/>
          <p:cNvSpPr>
            <a:spLocks noChangeArrowheads="1"/>
          </p:cNvSpPr>
          <p:nvPr/>
        </p:nvSpPr>
        <p:spPr bwMode="auto">
          <a:xfrm>
            <a:off x="172838" y="1973883"/>
            <a:ext cx="1748037" cy="1171253"/>
          </a:xfrm>
          <a:prstGeom prst="rect">
            <a:avLst/>
          </a:prstGeom>
          <a:solidFill>
            <a:schemeClr val="accent1">
              <a:lumMod val="60000"/>
              <a:lumOff val="40000"/>
            </a:schemeClr>
          </a:solidFill>
          <a:ln>
            <a:noFill/>
          </a:ln>
          <a:effectLst/>
          <a:extLst/>
        </p:spPr>
        <p:txBody>
          <a:bodyPr lIns="0" tIns="0" rIns="0" bIns="0" anchor="ctr"/>
          <a:lstStyle/>
          <a:p>
            <a:pPr algn="ctr" defTabSz="844550" eaLnBrk="0" hangingPunct="0"/>
            <a:endParaRPr lang="de-DE" b="1" dirty="0">
              <a:solidFill>
                <a:srgbClr val="000000"/>
              </a:solidFill>
            </a:endParaRPr>
          </a:p>
          <a:p>
            <a:pPr algn="ctr" defTabSz="844550" eaLnBrk="0" hangingPunct="0"/>
            <a:r>
              <a:rPr lang="de-DE" b="1" dirty="0">
                <a:solidFill>
                  <a:srgbClr val="000000"/>
                </a:solidFill>
              </a:rPr>
              <a:t>Population and Housing</a:t>
            </a:r>
          </a:p>
          <a:p>
            <a:pPr algn="ctr" defTabSz="844550" eaLnBrk="0" hangingPunct="0"/>
            <a:endParaRPr lang="de-DE" b="1" dirty="0">
              <a:solidFill>
                <a:srgbClr val="000000"/>
              </a:solidFill>
            </a:endParaRPr>
          </a:p>
          <a:p>
            <a:pPr algn="ctr" defTabSz="844550" eaLnBrk="0" hangingPunct="0"/>
            <a:r>
              <a:rPr lang="de-DE" sz="1200" b="1" i="1" dirty="0">
                <a:solidFill>
                  <a:srgbClr val="000000"/>
                </a:solidFill>
              </a:rPr>
              <a:t>HDB, </a:t>
            </a:r>
            <a:r>
              <a:rPr lang="de-DE" sz="1200" b="1" i="1" dirty="0"/>
              <a:t>MEWR</a:t>
            </a:r>
            <a:r>
              <a:rPr lang="de-DE" sz="1200" b="1" i="1" dirty="0">
                <a:solidFill>
                  <a:srgbClr val="000000"/>
                </a:solidFill>
              </a:rPr>
              <a:t>, MCYS, MND, MOT, MOL, PPU, URA</a:t>
            </a:r>
          </a:p>
          <a:p>
            <a:pPr algn="ctr" defTabSz="844550" eaLnBrk="0" hangingPunct="0"/>
            <a:endParaRPr lang="de-DE" b="1" dirty="0">
              <a:solidFill>
                <a:srgbClr val="000000"/>
              </a:solidFill>
            </a:endParaRPr>
          </a:p>
        </p:txBody>
      </p:sp>
      <p:cxnSp>
        <p:nvCxnSpPr>
          <p:cNvPr id="67" name="AutoShape 15"/>
          <p:cNvCxnSpPr>
            <a:cxnSpLocks noChangeShapeType="1"/>
          </p:cNvCxnSpPr>
          <p:nvPr/>
        </p:nvCxnSpPr>
        <p:spPr bwMode="auto">
          <a:xfrm rot="5400000">
            <a:off x="5542818" y="1908002"/>
            <a:ext cx="388937" cy="1"/>
          </a:xfrm>
          <a:prstGeom prst="bentConnector3">
            <a:avLst>
              <a:gd name="adj1" fmla="val 50000"/>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90" name="Rectangle 46"/>
          <p:cNvSpPr>
            <a:spLocks noChangeArrowheads="1"/>
          </p:cNvSpPr>
          <p:nvPr/>
        </p:nvSpPr>
        <p:spPr bwMode="auto">
          <a:xfrm>
            <a:off x="5041089" y="1903321"/>
            <a:ext cx="1454882" cy="1195231"/>
          </a:xfrm>
          <a:prstGeom prst="rect">
            <a:avLst/>
          </a:prstGeom>
          <a:solidFill>
            <a:schemeClr val="accent5">
              <a:lumMod val="60000"/>
              <a:lumOff val="40000"/>
            </a:schemeClr>
          </a:solidFill>
          <a:ln>
            <a:noFill/>
          </a:ln>
          <a:effectLst/>
          <a:extLst/>
        </p:spPr>
        <p:txBody>
          <a:bodyPr lIns="0" tIns="0" rIns="0" bIns="0" anchor="ctr"/>
          <a:lstStyle/>
          <a:p>
            <a:pPr algn="ctr" defTabSz="844550" eaLnBrk="0" hangingPunct="0"/>
            <a:r>
              <a:rPr lang="de-DE" b="1" dirty="0">
                <a:solidFill>
                  <a:srgbClr val="000000"/>
                </a:solidFill>
              </a:rPr>
              <a:t>Commerce</a:t>
            </a:r>
          </a:p>
          <a:p>
            <a:pPr algn="ctr" defTabSz="844550" eaLnBrk="0" hangingPunct="0"/>
            <a:endParaRPr lang="de-DE" b="1" dirty="0">
              <a:solidFill>
                <a:srgbClr val="000000"/>
              </a:solidFill>
            </a:endParaRPr>
          </a:p>
          <a:p>
            <a:pPr algn="ctr" defTabSz="844550" eaLnBrk="0" hangingPunct="0"/>
            <a:r>
              <a:rPr lang="de-DE" sz="1200" b="1" i="1" dirty="0">
                <a:solidFill>
                  <a:srgbClr val="000000"/>
                </a:solidFill>
              </a:rPr>
              <a:t>MND, EDB, HDB, STB, URA</a:t>
            </a:r>
          </a:p>
        </p:txBody>
      </p:sp>
      <p:cxnSp>
        <p:nvCxnSpPr>
          <p:cNvPr id="69" name="AutoShape 15"/>
          <p:cNvCxnSpPr>
            <a:cxnSpLocks noChangeShapeType="1"/>
          </p:cNvCxnSpPr>
          <p:nvPr/>
        </p:nvCxnSpPr>
        <p:spPr bwMode="auto">
          <a:xfrm rot="16200000" flipH="1">
            <a:off x="3659165" y="2525540"/>
            <a:ext cx="1765300" cy="107950"/>
          </a:xfrm>
          <a:prstGeom prst="bentConnector2">
            <a:avLst/>
          </a:prstGeom>
          <a:noFill/>
          <a:ln w="9525">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956" name="Rectangle 12"/>
          <p:cNvSpPr>
            <a:spLocks noChangeArrowheads="1"/>
          </p:cNvSpPr>
          <p:nvPr/>
        </p:nvSpPr>
        <p:spPr bwMode="auto">
          <a:xfrm>
            <a:off x="3824265" y="3176504"/>
            <a:ext cx="1476398" cy="1474164"/>
          </a:xfrm>
          <a:prstGeom prst="rect">
            <a:avLst/>
          </a:prstGeom>
          <a:solidFill>
            <a:schemeClr val="accent4">
              <a:lumMod val="60000"/>
              <a:lumOff val="40000"/>
            </a:schemeClr>
          </a:solidFill>
          <a:ln>
            <a:noFill/>
          </a:ln>
          <a:effectLst/>
        </p:spPr>
        <p:txBody>
          <a:bodyPr lIns="0" tIns="0" rIns="0" bIns="0" anchor="ctr"/>
          <a:lstStyle/>
          <a:p>
            <a:pPr algn="ctr" defTabSz="844550" eaLnBrk="0" hangingPunct="0"/>
            <a:r>
              <a:rPr lang="de-DE" b="1" dirty="0">
                <a:solidFill>
                  <a:srgbClr val="000000"/>
                </a:solidFill>
              </a:rPr>
              <a:t>Industry</a:t>
            </a:r>
          </a:p>
          <a:p>
            <a:pPr algn="ctr" defTabSz="844550" eaLnBrk="0" hangingPunct="0"/>
            <a:endParaRPr lang="de-DE" b="1" dirty="0">
              <a:solidFill>
                <a:srgbClr val="000000"/>
              </a:solidFill>
            </a:endParaRPr>
          </a:p>
          <a:p>
            <a:pPr algn="ctr" defTabSz="844550" eaLnBrk="0" hangingPunct="0"/>
            <a:r>
              <a:rPr lang="de-DE" b="1" dirty="0">
                <a:solidFill>
                  <a:srgbClr val="000000"/>
                </a:solidFill>
              </a:rPr>
              <a:t> </a:t>
            </a:r>
            <a:r>
              <a:rPr lang="de-DE" sz="1200" b="1" i="1" dirty="0"/>
              <a:t>EDB, MEWR</a:t>
            </a:r>
            <a:r>
              <a:rPr lang="de-DE" sz="1200" b="1" i="1" dirty="0">
                <a:solidFill>
                  <a:srgbClr val="000000"/>
                </a:solidFill>
              </a:rPr>
              <a:t>, MOL, MND, MTI,, CAAS, EDB, HDB, JTC, NCB, URA</a:t>
            </a:r>
          </a:p>
        </p:txBody>
      </p:sp>
      <p:sp>
        <p:nvSpPr>
          <p:cNvPr id="82963" name="Rectangle 19"/>
          <p:cNvSpPr>
            <a:spLocks noChangeArrowheads="1"/>
          </p:cNvSpPr>
          <p:nvPr/>
        </p:nvSpPr>
        <p:spPr bwMode="auto">
          <a:xfrm>
            <a:off x="1408413" y="3188488"/>
            <a:ext cx="1458198" cy="1403455"/>
          </a:xfrm>
          <a:prstGeom prst="rect">
            <a:avLst/>
          </a:prstGeom>
          <a:solidFill>
            <a:schemeClr val="accent1"/>
          </a:solidFill>
          <a:ln>
            <a:noFill/>
          </a:ln>
          <a:effectLst/>
        </p:spPr>
        <p:txBody>
          <a:bodyPr lIns="0" tIns="0" rIns="0" bIns="0" anchor="ctr"/>
          <a:lstStyle/>
          <a:p>
            <a:pPr algn="ctr" defTabSz="844550" eaLnBrk="0" hangingPunct="0"/>
            <a:r>
              <a:rPr lang="de-DE" b="1" dirty="0">
                <a:solidFill>
                  <a:srgbClr val="000000"/>
                </a:solidFill>
              </a:rPr>
              <a:t>Environment</a:t>
            </a:r>
          </a:p>
          <a:p>
            <a:pPr algn="ctr" defTabSz="844550" eaLnBrk="0" hangingPunct="0"/>
            <a:endParaRPr lang="de-DE" b="1" dirty="0">
              <a:solidFill>
                <a:srgbClr val="000000"/>
              </a:solidFill>
            </a:endParaRPr>
          </a:p>
          <a:p>
            <a:pPr algn="ctr" defTabSz="844550" eaLnBrk="0" hangingPunct="0"/>
            <a:r>
              <a:rPr lang="de-DE" sz="1200" b="1" i="1" dirty="0">
                <a:solidFill>
                  <a:srgbClr val="000000"/>
                </a:solidFill>
              </a:rPr>
              <a:t>URA, </a:t>
            </a:r>
            <a:r>
              <a:rPr lang="de-DE" sz="1200" b="1" i="1" dirty="0"/>
              <a:t>MEWR</a:t>
            </a:r>
            <a:r>
              <a:rPr lang="de-DE" sz="1200" b="1" i="1" dirty="0">
                <a:solidFill>
                  <a:srgbClr val="000000"/>
                </a:solidFill>
              </a:rPr>
              <a:t>, MND, EDB, HDB, JTC, MPA, PUB</a:t>
            </a:r>
          </a:p>
        </p:txBody>
      </p:sp>
      <p:sp>
        <p:nvSpPr>
          <p:cNvPr id="82950" name="Rectangle 6"/>
          <p:cNvSpPr>
            <a:spLocks noChangeArrowheads="1"/>
          </p:cNvSpPr>
          <p:nvPr/>
        </p:nvSpPr>
        <p:spPr bwMode="auto">
          <a:xfrm>
            <a:off x="6178528" y="3162856"/>
            <a:ext cx="1403350" cy="1493282"/>
          </a:xfrm>
          <a:prstGeom prst="rect">
            <a:avLst/>
          </a:prstGeom>
          <a:solidFill>
            <a:schemeClr val="accent2">
              <a:lumMod val="60000"/>
              <a:lumOff val="40000"/>
            </a:schemeClr>
          </a:solidFill>
          <a:ln>
            <a:noFill/>
          </a:ln>
          <a:effectLst/>
        </p:spPr>
        <p:txBody>
          <a:bodyPr lIns="0" tIns="0" rIns="0" bIns="0" anchor="ctr"/>
          <a:lstStyle/>
          <a:p>
            <a:pPr algn="ctr" defTabSz="844550" eaLnBrk="0" hangingPunct="0"/>
            <a:r>
              <a:rPr lang="de-DE" b="1" dirty="0">
                <a:solidFill>
                  <a:srgbClr val="000000"/>
                </a:solidFill>
              </a:rPr>
              <a:t>Recreation</a:t>
            </a:r>
          </a:p>
          <a:p>
            <a:pPr algn="ctr" defTabSz="844550" eaLnBrk="0" hangingPunct="0"/>
            <a:endParaRPr lang="de-DE" b="1" dirty="0">
              <a:solidFill>
                <a:srgbClr val="000000"/>
              </a:solidFill>
            </a:endParaRPr>
          </a:p>
          <a:p>
            <a:pPr algn="ctr" defTabSz="844550" eaLnBrk="0" hangingPunct="0"/>
            <a:r>
              <a:rPr lang="de-DE" sz="1200" b="1" i="1" dirty="0">
                <a:solidFill>
                  <a:srgbClr val="000000"/>
                </a:solidFill>
              </a:rPr>
              <a:t>NParks, </a:t>
            </a:r>
            <a:r>
              <a:rPr lang="de-DE" sz="1200" b="1" i="1" dirty="0"/>
              <a:t>MEWR</a:t>
            </a:r>
            <a:r>
              <a:rPr lang="de-DE" sz="1200" b="1" i="1" dirty="0">
                <a:solidFill>
                  <a:srgbClr val="000000"/>
                </a:solidFill>
              </a:rPr>
              <a:t>, MCYS, MOT, MND, EDB, NUS, PSA, SSC, STB, URA</a:t>
            </a:r>
          </a:p>
        </p:txBody>
      </p:sp>
      <p:sp>
        <p:nvSpPr>
          <p:cNvPr id="4" name="TextBox 3"/>
          <p:cNvSpPr txBox="1"/>
          <p:nvPr/>
        </p:nvSpPr>
        <p:spPr>
          <a:xfrm>
            <a:off x="332112" y="4606026"/>
            <a:ext cx="1429488" cy="2631490"/>
          </a:xfrm>
          <a:prstGeom prst="rect">
            <a:avLst/>
          </a:prstGeom>
          <a:noFill/>
        </p:spPr>
        <p:txBody>
          <a:bodyPr wrap="square" rtlCol="0">
            <a:spAutoFit/>
          </a:bodyPr>
          <a:lstStyle/>
          <a:p>
            <a:r>
              <a:rPr lang="en-GB" sz="1100" b="1" dirty="0">
                <a:solidFill>
                  <a:srgbClr val="000000"/>
                </a:solidFill>
              </a:rPr>
              <a:t>CAAS </a:t>
            </a:r>
          </a:p>
          <a:p>
            <a:r>
              <a:rPr lang="en-GB" sz="1100" b="1" dirty="0">
                <a:solidFill>
                  <a:srgbClr val="000000"/>
                </a:solidFill>
              </a:rPr>
              <a:t>EDB </a:t>
            </a:r>
          </a:p>
          <a:p>
            <a:r>
              <a:rPr lang="en-GB" sz="1100" b="1" dirty="0"/>
              <a:t>MEWR</a:t>
            </a:r>
          </a:p>
          <a:p>
            <a:r>
              <a:rPr lang="en-GB" sz="1100" b="1" dirty="0">
                <a:solidFill>
                  <a:srgbClr val="000000"/>
                </a:solidFill>
              </a:rPr>
              <a:t>HDB</a:t>
            </a:r>
          </a:p>
          <a:p>
            <a:r>
              <a:rPr lang="en-GB" sz="1100" b="1" dirty="0">
                <a:solidFill>
                  <a:srgbClr val="000000"/>
                </a:solidFill>
              </a:rPr>
              <a:t>JTC</a:t>
            </a:r>
          </a:p>
          <a:p>
            <a:r>
              <a:rPr lang="en-GB" sz="1100" b="1" dirty="0">
                <a:solidFill>
                  <a:srgbClr val="000000"/>
                </a:solidFill>
              </a:rPr>
              <a:t>LTA</a:t>
            </a:r>
          </a:p>
          <a:p>
            <a:r>
              <a:rPr lang="en-GB" sz="1100" b="1" dirty="0">
                <a:solidFill>
                  <a:srgbClr val="000000"/>
                </a:solidFill>
              </a:rPr>
              <a:t>MCYS</a:t>
            </a:r>
          </a:p>
          <a:p>
            <a:r>
              <a:rPr lang="en-GB" sz="1100" b="1" dirty="0">
                <a:solidFill>
                  <a:srgbClr val="000000"/>
                </a:solidFill>
              </a:rPr>
              <a:t>MOT</a:t>
            </a:r>
          </a:p>
          <a:p>
            <a:r>
              <a:rPr lang="en-GB" sz="1100" b="1" dirty="0">
                <a:solidFill>
                  <a:srgbClr val="000000"/>
                </a:solidFill>
              </a:rPr>
              <a:t>MND</a:t>
            </a:r>
          </a:p>
          <a:p>
            <a:r>
              <a:rPr lang="en-GB" sz="1100" b="1" dirty="0">
                <a:solidFill>
                  <a:srgbClr val="000000"/>
                </a:solidFill>
              </a:rPr>
              <a:t>MOF</a:t>
            </a:r>
          </a:p>
          <a:p>
            <a:endParaRPr lang="en-GB" sz="1100" dirty="0">
              <a:solidFill>
                <a:srgbClr val="000000"/>
              </a:solidFill>
            </a:endParaRPr>
          </a:p>
          <a:p>
            <a:endParaRPr lang="en-GB" sz="1100" b="1" dirty="0">
              <a:solidFill>
                <a:srgbClr val="000000"/>
              </a:solidFill>
            </a:endParaRPr>
          </a:p>
          <a:p>
            <a:endParaRPr lang="en-GB" sz="1100" dirty="0">
              <a:solidFill>
                <a:srgbClr val="000000"/>
              </a:solidFill>
            </a:endParaRPr>
          </a:p>
          <a:p>
            <a:endParaRPr lang="en-GB" sz="1100" b="1" dirty="0">
              <a:solidFill>
                <a:srgbClr val="000000"/>
              </a:solidFill>
            </a:endParaRPr>
          </a:p>
          <a:p>
            <a:endParaRPr lang="en-GB" sz="1100" dirty="0">
              <a:solidFill>
                <a:srgbClr val="000000"/>
              </a:solidFill>
            </a:endParaRPr>
          </a:p>
        </p:txBody>
      </p:sp>
      <p:sp>
        <p:nvSpPr>
          <p:cNvPr id="6" name="TextBox 5"/>
          <p:cNvSpPr txBox="1"/>
          <p:nvPr/>
        </p:nvSpPr>
        <p:spPr>
          <a:xfrm>
            <a:off x="935617" y="4625335"/>
            <a:ext cx="3193254" cy="3139321"/>
          </a:xfrm>
          <a:prstGeom prst="rect">
            <a:avLst/>
          </a:prstGeom>
          <a:noFill/>
        </p:spPr>
        <p:txBody>
          <a:bodyPr wrap="square" rtlCol="0">
            <a:spAutoFit/>
          </a:bodyPr>
          <a:lstStyle/>
          <a:p>
            <a:r>
              <a:rPr lang="en-GB" sz="1100" dirty="0">
                <a:solidFill>
                  <a:srgbClr val="000000"/>
                </a:solidFill>
              </a:rPr>
              <a:t>Civil Aviation Authority of Singapore</a:t>
            </a:r>
          </a:p>
          <a:p>
            <a:r>
              <a:rPr lang="en-GB" sz="1100" dirty="0">
                <a:solidFill>
                  <a:srgbClr val="000000"/>
                </a:solidFill>
              </a:rPr>
              <a:t>Economic Development Board</a:t>
            </a:r>
          </a:p>
          <a:p>
            <a:r>
              <a:rPr lang="en-GB" sz="1100" dirty="0"/>
              <a:t>Ministry of the </a:t>
            </a:r>
            <a:r>
              <a:rPr lang="en-GB" sz="1100" dirty="0">
                <a:solidFill>
                  <a:srgbClr val="000000"/>
                </a:solidFill>
              </a:rPr>
              <a:t>Environment &amp;</a:t>
            </a:r>
            <a:r>
              <a:rPr lang="en-GB" sz="1100" dirty="0"/>
              <a:t> Water Resources</a:t>
            </a:r>
          </a:p>
          <a:p>
            <a:r>
              <a:rPr lang="en-GB" sz="1100" dirty="0">
                <a:solidFill>
                  <a:srgbClr val="000000"/>
                </a:solidFill>
              </a:rPr>
              <a:t>Housing &amp; Development Board</a:t>
            </a:r>
          </a:p>
          <a:p>
            <a:r>
              <a:rPr lang="en-GB" sz="1100" dirty="0" err="1">
                <a:solidFill>
                  <a:srgbClr val="000000"/>
                </a:solidFill>
              </a:rPr>
              <a:t>Jurong</a:t>
            </a:r>
            <a:r>
              <a:rPr lang="en-GB" sz="1100" dirty="0">
                <a:solidFill>
                  <a:srgbClr val="000000"/>
                </a:solidFill>
              </a:rPr>
              <a:t> Town Corporation</a:t>
            </a:r>
          </a:p>
          <a:p>
            <a:r>
              <a:rPr lang="en-GB" sz="1100" dirty="0">
                <a:solidFill>
                  <a:srgbClr val="000000"/>
                </a:solidFill>
              </a:rPr>
              <a:t>Land Transportation Authority</a:t>
            </a:r>
          </a:p>
          <a:p>
            <a:r>
              <a:rPr lang="en-GB" sz="1100" dirty="0">
                <a:solidFill>
                  <a:srgbClr val="000000"/>
                </a:solidFill>
              </a:rPr>
              <a:t>Ministry of Community </a:t>
            </a:r>
            <a:r>
              <a:rPr lang="en-GB" sz="1100" dirty="0" err="1">
                <a:solidFill>
                  <a:srgbClr val="000000"/>
                </a:solidFill>
              </a:rPr>
              <a:t>Devt</a:t>
            </a:r>
            <a:r>
              <a:rPr lang="en-GB" sz="1100" dirty="0">
                <a:solidFill>
                  <a:srgbClr val="000000"/>
                </a:solidFill>
              </a:rPr>
              <a:t>, Youth &amp; Sports</a:t>
            </a:r>
          </a:p>
          <a:p>
            <a:r>
              <a:rPr lang="en-GB" sz="1100" dirty="0">
                <a:solidFill>
                  <a:srgbClr val="000000"/>
                </a:solidFill>
              </a:rPr>
              <a:t>Ministry of Transport</a:t>
            </a:r>
          </a:p>
          <a:p>
            <a:r>
              <a:rPr lang="en-GB" sz="1100" dirty="0">
                <a:solidFill>
                  <a:srgbClr val="000000"/>
                </a:solidFill>
              </a:rPr>
              <a:t>Ministry of National Development</a:t>
            </a:r>
          </a:p>
          <a:p>
            <a:r>
              <a:rPr lang="en-GB" sz="1100" dirty="0">
                <a:solidFill>
                  <a:srgbClr val="000000"/>
                </a:solidFill>
              </a:rPr>
              <a:t>Ministry of Finance</a:t>
            </a: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p:txBody>
      </p:sp>
      <p:sp>
        <p:nvSpPr>
          <p:cNvPr id="34" name="TextBox 33"/>
          <p:cNvSpPr txBox="1"/>
          <p:nvPr/>
        </p:nvSpPr>
        <p:spPr>
          <a:xfrm>
            <a:off x="3773096" y="4656138"/>
            <a:ext cx="1429488" cy="938719"/>
          </a:xfrm>
          <a:prstGeom prst="rect">
            <a:avLst/>
          </a:prstGeom>
          <a:noFill/>
        </p:spPr>
        <p:txBody>
          <a:bodyPr wrap="square" rtlCol="0">
            <a:spAutoFit/>
          </a:bodyPr>
          <a:lstStyle/>
          <a:p>
            <a:endParaRPr lang="en-GB" sz="1100" dirty="0">
              <a:solidFill>
                <a:srgbClr val="000000"/>
              </a:solidFill>
            </a:endParaRPr>
          </a:p>
          <a:p>
            <a:endParaRPr lang="en-GB" sz="1100" b="1" dirty="0">
              <a:solidFill>
                <a:srgbClr val="000000"/>
              </a:solidFill>
            </a:endParaRPr>
          </a:p>
          <a:p>
            <a:endParaRPr lang="en-GB" sz="1100" dirty="0">
              <a:solidFill>
                <a:srgbClr val="000000"/>
              </a:solidFill>
            </a:endParaRPr>
          </a:p>
          <a:p>
            <a:endParaRPr lang="en-GB" sz="1100" b="1" dirty="0">
              <a:solidFill>
                <a:srgbClr val="000000"/>
              </a:solidFill>
            </a:endParaRPr>
          </a:p>
          <a:p>
            <a:endParaRPr lang="en-GB" sz="1100" dirty="0">
              <a:solidFill>
                <a:srgbClr val="000000"/>
              </a:solidFill>
            </a:endParaRPr>
          </a:p>
        </p:txBody>
      </p:sp>
      <p:sp>
        <p:nvSpPr>
          <p:cNvPr id="35" name="TextBox 34"/>
          <p:cNvSpPr txBox="1"/>
          <p:nvPr/>
        </p:nvSpPr>
        <p:spPr>
          <a:xfrm>
            <a:off x="3972279" y="4625335"/>
            <a:ext cx="1429488" cy="3985706"/>
          </a:xfrm>
          <a:prstGeom prst="rect">
            <a:avLst/>
          </a:prstGeom>
          <a:noFill/>
        </p:spPr>
        <p:txBody>
          <a:bodyPr wrap="square" rtlCol="0">
            <a:spAutoFit/>
          </a:bodyPr>
          <a:lstStyle/>
          <a:p>
            <a:r>
              <a:rPr lang="en-GB" sz="1100" b="1" dirty="0">
                <a:solidFill>
                  <a:srgbClr val="000000"/>
                </a:solidFill>
              </a:rPr>
              <a:t>MOL</a:t>
            </a:r>
          </a:p>
          <a:p>
            <a:r>
              <a:rPr lang="en-GB" sz="1100" b="1" dirty="0">
                <a:solidFill>
                  <a:srgbClr val="000000"/>
                </a:solidFill>
              </a:rPr>
              <a:t>MTI</a:t>
            </a:r>
          </a:p>
          <a:p>
            <a:r>
              <a:rPr lang="en-GB" sz="1100" b="1" dirty="0">
                <a:solidFill>
                  <a:srgbClr val="000000"/>
                </a:solidFill>
              </a:rPr>
              <a:t>NCB</a:t>
            </a:r>
          </a:p>
          <a:p>
            <a:r>
              <a:rPr lang="en-GB" sz="1100" b="1" dirty="0">
                <a:solidFill>
                  <a:srgbClr val="000000"/>
                </a:solidFill>
              </a:rPr>
              <a:t>NUS</a:t>
            </a:r>
          </a:p>
          <a:p>
            <a:r>
              <a:rPr lang="en-GB" sz="1100" b="1" dirty="0">
                <a:solidFill>
                  <a:srgbClr val="000000"/>
                </a:solidFill>
              </a:rPr>
              <a:t>PPU</a:t>
            </a:r>
          </a:p>
          <a:p>
            <a:r>
              <a:rPr lang="en-GB" sz="1100" b="1" dirty="0" err="1">
                <a:solidFill>
                  <a:srgbClr val="000000"/>
                </a:solidFill>
              </a:rPr>
              <a:t>NParks</a:t>
            </a:r>
            <a:endParaRPr lang="en-GB" sz="1100" b="1" dirty="0">
              <a:solidFill>
                <a:srgbClr val="000000"/>
              </a:solidFill>
            </a:endParaRPr>
          </a:p>
          <a:p>
            <a:r>
              <a:rPr lang="en-GB" sz="1100" b="1" dirty="0">
                <a:solidFill>
                  <a:srgbClr val="000000"/>
                </a:solidFill>
              </a:rPr>
              <a:t>MPA</a:t>
            </a:r>
          </a:p>
          <a:p>
            <a:r>
              <a:rPr lang="en-GB" sz="1100" b="1" dirty="0">
                <a:solidFill>
                  <a:srgbClr val="000000"/>
                </a:solidFill>
              </a:rPr>
              <a:t>PUB</a:t>
            </a:r>
          </a:p>
          <a:p>
            <a:r>
              <a:rPr lang="en-GB" sz="1100" b="1" dirty="0">
                <a:solidFill>
                  <a:srgbClr val="000000"/>
                </a:solidFill>
              </a:rPr>
              <a:t>SSC</a:t>
            </a:r>
          </a:p>
          <a:p>
            <a:r>
              <a:rPr lang="en-GB" sz="1100" b="1" dirty="0">
                <a:solidFill>
                  <a:srgbClr val="000000"/>
                </a:solidFill>
              </a:rPr>
              <a:t>STB</a:t>
            </a:r>
          </a:p>
          <a:p>
            <a:r>
              <a:rPr lang="en-GB" sz="1100" b="1" dirty="0">
                <a:solidFill>
                  <a:srgbClr val="000000"/>
                </a:solidFill>
              </a:rPr>
              <a:t>URA</a:t>
            </a:r>
          </a:p>
          <a:p>
            <a:endParaRPr lang="en-GB" sz="1100" b="1" dirty="0">
              <a:solidFill>
                <a:srgbClr val="000000"/>
              </a:solidFill>
            </a:endParaRPr>
          </a:p>
          <a:p>
            <a:endParaRPr lang="en-GB" sz="1100" b="1" dirty="0">
              <a:solidFill>
                <a:srgbClr val="000000"/>
              </a:solidFill>
            </a:endParaRPr>
          </a:p>
          <a:p>
            <a:endParaRPr lang="en-GB" sz="1100" b="1" dirty="0">
              <a:solidFill>
                <a:srgbClr val="000000"/>
              </a:solidFill>
            </a:endParaRPr>
          </a:p>
          <a:p>
            <a:endParaRPr lang="en-GB" sz="1100" b="1" dirty="0">
              <a:solidFill>
                <a:srgbClr val="000000"/>
              </a:solidFill>
            </a:endParaRPr>
          </a:p>
          <a:p>
            <a:endParaRPr lang="en-GB" sz="1100" b="1" dirty="0">
              <a:solidFill>
                <a:srgbClr val="000000"/>
              </a:solidFill>
            </a:endParaRPr>
          </a:p>
          <a:p>
            <a:endParaRPr lang="en-GB" sz="1100" b="1" dirty="0">
              <a:solidFill>
                <a:srgbClr val="000000"/>
              </a:solidFill>
            </a:endParaRPr>
          </a:p>
          <a:p>
            <a:endParaRPr lang="en-GB" sz="1100" b="1" dirty="0">
              <a:solidFill>
                <a:srgbClr val="000000"/>
              </a:solidFill>
            </a:endParaRPr>
          </a:p>
          <a:p>
            <a:endParaRPr lang="en-GB" sz="1100" dirty="0">
              <a:solidFill>
                <a:srgbClr val="000000"/>
              </a:solidFill>
            </a:endParaRPr>
          </a:p>
          <a:p>
            <a:endParaRPr lang="en-GB" sz="1100" b="1" dirty="0">
              <a:solidFill>
                <a:srgbClr val="000000"/>
              </a:solidFill>
            </a:endParaRPr>
          </a:p>
          <a:p>
            <a:endParaRPr lang="en-GB" sz="1100" dirty="0">
              <a:solidFill>
                <a:srgbClr val="000000"/>
              </a:solidFill>
            </a:endParaRPr>
          </a:p>
          <a:p>
            <a:endParaRPr lang="en-GB" sz="1100" b="1" dirty="0">
              <a:solidFill>
                <a:srgbClr val="000000"/>
              </a:solidFill>
            </a:endParaRPr>
          </a:p>
          <a:p>
            <a:endParaRPr lang="en-GB" sz="1100" dirty="0">
              <a:solidFill>
                <a:srgbClr val="000000"/>
              </a:solidFill>
            </a:endParaRPr>
          </a:p>
        </p:txBody>
      </p:sp>
      <p:sp>
        <p:nvSpPr>
          <p:cNvPr id="36" name="TextBox 35"/>
          <p:cNvSpPr txBox="1"/>
          <p:nvPr/>
        </p:nvSpPr>
        <p:spPr>
          <a:xfrm>
            <a:off x="4594909" y="4624898"/>
            <a:ext cx="3193254" cy="4832092"/>
          </a:xfrm>
          <a:prstGeom prst="rect">
            <a:avLst/>
          </a:prstGeom>
          <a:noFill/>
        </p:spPr>
        <p:txBody>
          <a:bodyPr wrap="square" rtlCol="0">
            <a:spAutoFit/>
          </a:bodyPr>
          <a:lstStyle/>
          <a:p>
            <a:r>
              <a:rPr lang="en-GB" sz="1100" dirty="0">
                <a:solidFill>
                  <a:srgbClr val="000000"/>
                </a:solidFill>
              </a:rPr>
              <a:t>Ministry of Law</a:t>
            </a:r>
          </a:p>
          <a:p>
            <a:r>
              <a:rPr lang="en-GB" sz="1100" dirty="0">
                <a:solidFill>
                  <a:srgbClr val="000000"/>
                </a:solidFill>
              </a:rPr>
              <a:t>Ministry of Trade and Industry</a:t>
            </a:r>
          </a:p>
          <a:p>
            <a:r>
              <a:rPr lang="en-GB" sz="1100" dirty="0">
                <a:solidFill>
                  <a:srgbClr val="000000"/>
                </a:solidFill>
              </a:rPr>
              <a:t>National Computer Board</a:t>
            </a:r>
          </a:p>
          <a:p>
            <a:r>
              <a:rPr lang="en-GB" sz="1100" dirty="0">
                <a:solidFill>
                  <a:srgbClr val="000000"/>
                </a:solidFill>
              </a:rPr>
              <a:t>National University of Singapore</a:t>
            </a:r>
          </a:p>
          <a:p>
            <a:r>
              <a:rPr lang="en-GB" sz="1100" dirty="0">
                <a:solidFill>
                  <a:srgbClr val="000000"/>
                </a:solidFill>
              </a:rPr>
              <a:t>Population Planning Unit</a:t>
            </a:r>
          </a:p>
          <a:p>
            <a:r>
              <a:rPr lang="en-GB" sz="1100" dirty="0">
                <a:solidFill>
                  <a:srgbClr val="000000"/>
                </a:solidFill>
              </a:rPr>
              <a:t>National Parks Board</a:t>
            </a:r>
          </a:p>
          <a:p>
            <a:r>
              <a:rPr lang="en-GB" sz="1100" dirty="0">
                <a:solidFill>
                  <a:srgbClr val="000000"/>
                </a:solidFill>
              </a:rPr>
              <a:t>Maritime and Port Authority</a:t>
            </a:r>
          </a:p>
          <a:p>
            <a:r>
              <a:rPr lang="en-GB" sz="1100" dirty="0">
                <a:solidFill>
                  <a:srgbClr val="000000"/>
                </a:solidFill>
              </a:rPr>
              <a:t>Public Utilities Board</a:t>
            </a:r>
          </a:p>
          <a:p>
            <a:r>
              <a:rPr lang="en-GB" sz="1100" dirty="0">
                <a:solidFill>
                  <a:srgbClr val="000000"/>
                </a:solidFill>
              </a:rPr>
              <a:t>Singapore Sports Council</a:t>
            </a:r>
          </a:p>
          <a:p>
            <a:r>
              <a:rPr lang="en-GB" sz="1100" dirty="0">
                <a:solidFill>
                  <a:srgbClr val="000000"/>
                </a:solidFill>
              </a:rPr>
              <a:t>Singapore Tourism Board</a:t>
            </a:r>
          </a:p>
          <a:p>
            <a:r>
              <a:rPr lang="en-GB" sz="1100" dirty="0">
                <a:solidFill>
                  <a:srgbClr val="000000"/>
                </a:solidFill>
              </a:rPr>
              <a:t>Urban Redevelopment Authority</a:t>
            </a: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a:p>
            <a:endParaRPr lang="en-GB" sz="1100" dirty="0">
              <a:solidFill>
                <a:srgbClr val="000000"/>
              </a:solidFill>
            </a:endParaRPr>
          </a:p>
        </p:txBody>
      </p:sp>
    </p:spTree>
    <p:extLst>
      <p:ext uri="{BB962C8B-B14F-4D97-AF65-F5344CB8AC3E}">
        <p14:creationId xmlns:p14="http://schemas.microsoft.com/office/powerpoint/2010/main" val="3468549467"/>
      </p:ext>
    </p:extLst>
  </p:cSld>
  <p:clrMapOvr>
    <a:masterClrMapping/>
  </p:clrMapOvr>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15</a:t>
            </a:fld>
            <a:r>
              <a:rPr lang="en-US">
                <a:solidFill>
                  <a:srgbClr val="FFFFFF"/>
                </a:solidFill>
              </a:rPr>
              <a:t> </a:t>
            </a:r>
            <a:endParaRPr dirty="0" lang="en-US">
              <a:solidFill>
                <a:srgbClr val="FFFFFF"/>
              </a:solidFill>
            </a:endParaRPr>
          </a:p>
        </p:txBody>
      </p:sp>
      <p:sp>
        <p:nvSpPr>
          <p:cNvPr descr="data:image/jpeg;base64,/9j/4AAQSkZJRgABAQAAAQABAAD/2wCEAAkGBhISEBISEBQWFRUSFBkZGBQYFxkXGBUYGRQWGBUZFR8XHiYqGBkjHBUVHy8gLycpLCwsGR8yNTAqNSYrLCkBCQoKDgwOGQ8OGTIkHyM1NCk1NTI0LDUtNTEsMikrNC81MzA1LCw0NDAsLS0sNC0yNTQ1NCosNCwyLDUpNDUsLv/AABEIAFgBuAMBIgACEQEDEQH/xAAcAAEAAwADAQEAAAAAAAAAAAAABAUGAgMHAQj/xABFEAABAwIEAgYFCAcIAwEAAAABAAIDBBEFEiExBhMHIkFRYXEUMpGhsSM1QlJyc4GyFTM0YnSzwSQ2Q0RjgsLwJcPhFv/EABsBAQACAwEBAAAAAAAAAAAAAAAEBQIDBgEH/8QAMhEBAAIBAgMGAwYHAAAAAAAAAAECAwQREhMxBSFRcaHwIjJBFDOBsdHhIzRCYZHBwv/aAAwDAQACEQMRAD8A9xREQEREBERAREQEREBERAREQEREBERAREQEREBERAREQEREBERAREQEREBERAXXPJla5x+iCfYLrkx4IuNQe0Lqrv1Un2HflKS9iO/ZXYBxVTVjbwPBNrlh0e3zCt7r820ziAxzSWuaBZwJDmm24I1BXpfR9xtUTzimntIMhcJDo/q20dbR1776KJi1HF3WX+u7GnDE5MU7xH0nr+70hERS3PiIiAiIgIiICIiAiIgIiICIiAiIgIiICIiAiIgIiICIiAiIgIiICIiAiIgIiICIiAiIgIiICIiAiIgIiIPhK+rD9K1ZJFT0z4nuY4VAs5psf1Uvt8lJ6O+KZqyOUT5c0LmjMNM2ZpOo7DotXMjj4E2dFf7N9pie7p67POMJ4qqaOWXkuuzmyXidqw/KO2+qfJevYdivpNC2fLk5sJdlve3VOl7C68KqP1kn3kn8xy9n4R+aIP4c/lKi6a07zH0X3bODHFKZIj4pmI3/AAeIweq3yHwWt6MPnJn3Un/BZKD1W+Q+C1vRh85M+6k/4qPi+aq57Q/l8nlL2dERW752IiICIiAiIgIiICIiAiIgIiICLNRdIdE5waZC25tdzSB7VpGuBFxse1B9RFWUXEMUonLM1qdxa+7SNWi5y332QWaKJheJsqImyxXLHbXFjobbFddRjUTJ46d1+ZKCWixsQN7ns2QT0UChxqOWWaJmbNAQHXaQNb2ynt2U9AREQEREBERARQanGYmTx07ieZKCWixtYb3PYp10BFnsR47pIZHRvc4lnrlrS5rPtEK/jkDgHDYi48jsg5IiICIiAiIgIiICIoGM4zHSxc2XNluB1WlxufAIJ6L4DdfUBERAREQYLph/Zaf+IH8qVRehz1av7cf5HKV0wfstP/ED+VKq/onrY4o6t0r2sGePVxA+g7vUOfv/AH4OkpEz2TMR4/8AUPP6j9ZJ95J/McvZ+EfmiD+HP5SvF5zd8hGxkeQfAvJHxXr3BWINfhjIw1944C0uLHNbcNPqk+sPEXWrTfNKb21Ezgpt4x+UvG4PVb5D4LW9GPzkz7qT/islB6rfIfBX/BWMxUtY2adxawMe24Bcbuy2Fh5FaMc7WiZWutrN8GStY3mYl7qig4bizZ25mNkDe97HR38g8A+5QMU42oqc2kmGb6rAXkeYbeytptERvMvn1cOS1uCtZmV6iybOlCgLg0PkLnbNEMhJ8gG6rTUtUHtDg1zQexwyn2HZIvW3SXuXT5cX3lZjzh3IqvBOJIKvmcgk8sgG4I3vYi+46pVosmkRFHr65sMb5ZL5WC5sLm3kN0EhF0UVY2WNkjL5XtDhcW0Oy70BEXCaUNa5x2aCTbXQC5Qc0UPCcVZUxNmivldtcWKmICIiDybDcVhGHz0zhmmllORltiQ0B1zo3W+q2f6SOH0lJHK0yOc5kWh2JG+u4CyuCCl/RlV6RkzZ35b2z3yNy5e3dduIF4w3DTLe4qGan6vWy3/BBtZseDaxlJkN3xl+e+gtfS34KJFjwqYa5oYW8jmRm5BzWa7UW2Gig1EoONxWINqcg27DqdVF4Z/V4t99N+VyDu4explJhEUslyBcBo3cS42AUT9IyTYpROmgdA4Mf1XEOuCCQQQB7LKrqBbC8PefUZUAv8szt/f7VoMUqGvxeiyODrRv2INr3I270FtS8TB8lZHyyPRACTcde4cdO71VVjpD+SZOaaQQk5XSZhZpvbQfS9yjYV+04z9kfkkVZVf3eb5j+YUGyxXiQRSMhiidPK9ufIwgWaO1xO11x4Z4lNYHu5Lo2t0Di5pzG5DhpsRYe1U9bUGnxCKVjDMZaYNMTLGRuWxDtfonvVrwbhUkED+cMr5pXyFgN8ma3Vv27ILDGcVFPHnyOkJcGtYwXc5x2H/1V+D8UOlndTzwOglDc4aXB4c3zAGq7uKsd9Eg5gaHOc4MaCbDMb6uPYBYrPYe17cYaJZRK/0c5nABrWk/RaBsPM31QWdRxo4S1EUVM+R1OdbOABba5cSdvLW6kP4yhFEKyxyu0DPpF17ZfaCqvh/9txb/AGflkWaYLYVQPPqMq7v8sx39/tQXX6SkmxSidNA6BwY/quIdcEEggi3sW0xOo5cMrxuxjnDzDSQsvitQ1+L0ORwdaN97G+9yNlqcRpuZDJH9djm/iWkBBnejikaKEOtd0rnFx+tqRr36BWGO8QimMUUcRlllvkiaQ3Qbkm2g/BVPR7ijBR8uRwY+Fzg9riARqTrf8R+CV07f0vSyEjJLAch7CdTp7R7UFjRcXtkp6iUxubJTX5kJIuCL7HtBsdfBQ2cfaQvfTyMhmIbzSRYOPZbtHjoqZ7g6bGns1ZymtuNi4A3+BXzHPmeg+8j+DkGpxviR0M0cEMJnle0uyhwYA0He5B13UXi7iGSGi5kbHNdI0C5/wcw3d43NguPGtFdoqIXhtRSDOPFh3Dh3Gx96g8Z4hz8HE1rczIbd2uqCyqOK3Q00cs1O9pdI2PI57b6jR5I7NFz/AP1x5NROYHiOGxY4kDnNJIzN00GnvCq+kQB1FAOwzRjTxY5W/GjAMOnAFgGAAdwBCDlW8VCNlI/lk+lua0DMOpmA1PfumN8T8mVkEMTp5ni+RpDQ1ve4kGyzeNTtMODgOBPMiNgdbANBPtKsKOUR41OJTYywt5ZPbtcD2H2IOzijiWeKhEgidFJJ1Tcg8k7antJ7FLr+KXQUnpE1O9pzhvLLm5rdjrjRQ+ktwNA6xB+Ub8dV86Sng4eba9diC0x3iT0d0UccZmmmvljBy6DckkGwXTR8XtfTTymNzX01+ZCSLgi9hfxsdfBQK1wZjNOX6B9OWtv366f971Uk5pMaezVnLa242LgHX+B9qC6j49/UPfTyMhmIaJSRYOPZbtb46LWLzrHfmrDvvYvyuXoqD5dZzH+PaWlu0u5kg/w2WJ/3HZv4rq4xwKtqW5aaobGy2seUtLu+7wdvCwWOwPoonc/+1FsUbT6rOs5/2ToGjxsT5LRkvffasLXSabSzTmajJ+Edffl/lV8Q8XVGIuZEIgLOzNiju917FoJNh2OPYBqrDDui2Rw5tbI2Bg1Ozn28zoz3q9xPiuiw1pgoYmvl2NjoD/qP1Lj4fBee43j01U7PUyZrHqt2Yz7I7/HdRL8MTved59HQafnZKxXT15VPGe+0+UfqhyAZnBuoDnAHvAccp9llObitVMyOmY+RzGNs2FlwLDtcG7jz0Wi4Z6NZqjLJUEwxHXLb5R4/H1B56+S02M49RYZE6np42mVzSCxu4uLXld/0leVxTtxWnaGefX45vGLFXmW9I/vv783kwOmissAxk0k4naxsjg1wDXGwuba6A6iyrI2WAHcLexWuAcOz1khZA3RvrSH1GefefBaa77xw9Vln5fBbm/L9XZjXF9XVaSykNJsI2Xa09wsNXHwufJXXDvRfPMA6c+jx/VsDIR4DZn438lvOGOB6ejAcBzJe2Vw1/wBo+iFo7KdTT79+Sd3L6jtiKRy9HXhjx2/KP1VeCcM09K20EYae151efNx1XdjlXyqaaT6kbiPO2nvU9ZXpHqSKPljeaRrB7b/0UqIiOjn73teeK07yo+AIDT1TIz/mKVr/AMQSR7rrYxY8HVj6TIbsjD89xY3tpb8VjqptVBV0ElU2NrWu5LeWTsRbrX81cU7wMamubf2cb+YXrFKZxhnp6mZkLiad7mZbg3LR6x7mqqbi80+FVHOjcPkbiUkFspcTctA2A0Ufh14NBiZBuDLMQe8Ftwpsbh+gT/Dn4oOOC8WGGGjZJA9sTw2NsxIsXWto3fLfturbGOKjFNyIIHTyBmdzWuDQxviSDr4LOY5834X97D+Uqzwd4Zi9dnIGaNjm30u0WvZBYScYx+gmsY0uaLAsuA4G4BBv3XXOh4m5plLYXiOOPMJSeq9wF3Nbp2bX8FiYB/4asePVfUEt8szNvBb2GEMoA1osBTf+tBVVvGLjh3pcURBeCACQRHrbM493guUXFEkVB6RLTyfJhgILm3eC0fKDwudlRxf3ePkf5i2FLStmomRHZ8DWn8WAIOuv4lbHJSxsaZDVHq2IGVtgS4+Fne5Fk+A6aSSqPO/yMfKHgS5w/o73Ig1UHBtEx2YQMuO+5+KscQw2OeMxytDmnsPhsR3KUiCqw/hemgc18UQa5gIBF9jvfvXfT4LDGJQxlhOSZNT1i4WJ95U5EEGPBIRB6OGDlWtkOo1N+1RaDhKkhc18UQa5l7Oub67371cIggx4LC10zmsAdOLSG562hH9Sup/DtOacUxjHKH0Lm29/irNEGCxOCOfEnRySml5ETcj2uDHyg/vHsb/Uqz4KxKR8lVE6XnxwuaGTW9a4N2kje1hqr6uwiGa3OjZJbbM0G3ku+mpWRtDY2hrRsGiw9yDqxHDY54zHM3M09niNiO4qug4Oo2Oic2FoMPqnXe97nXrG/aVdoghQYREx8r2ts6e3MNz1rXA+JXCHAYGwejtjHKN+odRrr2qwRBT0HCVLC5r4og1zL2drfXe/erhEQUuIcH0k0nMlhaXHc6i/nbdScSwCCojbHLGHNZ6o2y6W6pG2isUQV1NgMEcDoGRgRuBzN+tfe57UnwCB8TIXMBjjILW3OhF7fFWKIKnF+F6apc188Yc5osDcg27jbsUqqwiKSHkPYDHYDLsABta21lMRBTx8J0rYRCI/k2vzhtz63furSaFr2lrwC1wsQdiDuCuxEFHT8F0bLFkIBa8PBub5htrfZS8XwCCqAE8Ydl2OxF97EKxRBWHh2nNOKbljlDZuumt7g9911t4WphT+j8v5LNmy3O973VuiCvxbA4algZOwODdR2EeRGy+U+AQMgdAyMCNwILfrX3ue0qxRBXTYBA+KOFzAWREFjbnqkbfFWKIg+FZbjbDa+aPJRuY1hHXGYte7wDraD3lapFjavFGzbhyzivF4iJ28X5/qOGKuNwjdTSAuNmgNu0ns6zbgfiQvSeEeAI6UCepLXygX1tkh8r7n95bV2mq8a4344dVvdBESyBhsW7OlPe8dje4dvaok0ph+Ke/wdDTVartP+FX4Y/qmPfp/pb8XdJZcXQ0Js3Yz9p8Iu4fvLz0D3637T4nvPivtltOA+BfSSKioHyA9Vh/xj3n/AE/zeW8fe+ay4iun7OwzPSPWZRuDuApKy0st44O/Z0v2e5v73s7169Q0EcMbY4mhjGiwaNAu5jABYaAbAdi5Kwx4oxx3OP1uuyau29u6PpAiItqCKFX4TFMYzKzMYnZmeDtNfcFNRBCxPCIqhrWzNzBrg4a2s4XsdPNdGKcNU1Q9r54w9zdjtp3G24VoiCBR4JDEyRkbA1spJc3sNxY+5RKLhCliZKyOOzZgA8XJzAXsNToNT7VdIgrp8AgfHFG5l2QkFgueqW7FdeL8M09UWunjzFuxBINu647FaoggS4HA6D0cxjlWAyDQaG42Uo07cnLt1cuW3ha1vYu1EFfHgcApzThg5RBGTXY6lR4KCCgp5XRNytaC91yTchvefIBXC6aqkZKwskaHNdu06g+aDP8AR/RFlGJH+vUOMjj35jp7h719WiiiDWhrQAGiwA2AGwCIOaIiAiIgIiICIiAiIgIiICIiAiIgIiICIiAiIgIiICIiAiIgIiICIiAiIg+EKDiWA09QLTxMf4lov7UReTET1ZVtNZ3rO0srJ0TUnNY9rpAwG7oiczXDuudQO/UrbxxgAACwAsANgOyyIvK0rXpDbm1OXPtzbTOzkiIsmgREQEREBERAREQEREBERAREQEREH//Z" id="4" name="AutoShape 4"/>
          <p:cNvSpPr>
            <a:spLocks noChangeArrowheads="1" noChangeAspect="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SG">
              <a:solidFill>
                <a:srgbClr val="000000"/>
              </a:solidFill>
            </a:endParaRPr>
          </a:p>
        </p:txBody>
      </p:sp>
      <p:sp>
        <p:nvSpPr>
          <p:cNvPr descr="data:image/jpeg;base64,/9j/4AAQSkZJRgABAQAAAQABAAD/2wCEAAkGBhISEBISEBQWFRUSFBkZGBQYFxkXGBUYGRQWGBUZFR8XHiYqGBkjHBUVHy8gLycpLCwsGR8yNTAqNSYrLCkBCQoKDgwOGQ8OGTIkHyM1NCk1NTI0LDUtNTEsMikrNC81MzA1LCw0NDAsLS0sNC0yNTQ1NCosNCwyLDUpNDUsLv/AABEIAFgBuAMBIgACEQEDEQH/xAAcAAEAAwADAQEAAAAAAAAAAAAABAUGAgMHAQj/xABFEAABAwIEAgYFCAcIAwEAAAABAAIDBBEFEiExBhMHIkFRYXEUMpGhsSM1QlJyc4GyFTM0YnSzwSQ2Q0RjgsLwJcPhFv/EABsBAQACAwEBAAAAAAAAAAAAAAAEBQIDBgEH/8QAMhEBAAIBAgMGAwYHAAAAAAAAAAECAwQREhMxBSFRcaHwIjJBFDOBsdHhIzRCYZHBwv/aAAwDAQACEQMRAD8A9xREQEREBERAREQEREBERAREQEREBERAREQEREBERAREQEREBERAREQEREBERAXXPJla5x+iCfYLrkx4IuNQe0Lqrv1Un2HflKS9iO/ZXYBxVTVjbwPBNrlh0e3zCt7r820ziAxzSWuaBZwJDmm24I1BXpfR9xtUTzimntIMhcJDo/q20dbR1776KJi1HF3WX+u7GnDE5MU7xH0nr+70hERS3PiIiAiIgIiICIiAiIgIiICIiAiIgIiICIiAiIgIiICIiAiIgIiICIiAiIgIiICIiAiIgIiICIiAiIgIiIPhK+rD9K1ZJFT0z4nuY4VAs5psf1Uvt8lJ6O+KZqyOUT5c0LmjMNM2ZpOo7DotXMjj4E2dFf7N9pie7p67POMJ4qqaOWXkuuzmyXidqw/KO2+qfJevYdivpNC2fLk5sJdlve3VOl7C68KqP1kn3kn8xy9n4R+aIP4c/lKi6a07zH0X3bODHFKZIj4pmI3/AAeIweq3yHwWt6MPnJn3Un/BZKD1W+Q+C1vRh85M+6k/4qPi+aq57Q/l8nlL2dERW752IiICIiAiIgIiICIiAiIgIiICLNRdIdE5waZC25tdzSB7VpGuBFxse1B9RFWUXEMUonLM1qdxa+7SNWi5y332QWaKJheJsqImyxXLHbXFjobbFddRjUTJ46d1+ZKCWixsQN7ns2QT0UChxqOWWaJmbNAQHXaQNb2ynt2U9AREQEREBERARQanGYmTx07ieZKCWixtYb3PYp10BFnsR47pIZHRvc4lnrlrS5rPtEK/jkDgHDYi48jsg5IiICIiAiIgIiICIoGM4zHSxc2XNluB1WlxufAIJ6L4DdfUBERAREQYLph/Zaf+IH8qVRehz1av7cf5HKV0wfstP/ED+VKq/onrY4o6t0r2sGePVxA+g7vUOfv/AH4OkpEz2TMR4/8AUPP6j9ZJ95J/McvZ+EfmiD+HP5SvF5zd8hGxkeQfAvJHxXr3BWINfhjIw1944C0uLHNbcNPqk+sPEXWrTfNKb21Ezgpt4x+UvG4PVb5D4LW9GPzkz7qT/islB6rfIfBX/BWMxUtY2adxawMe24Bcbuy2Fh5FaMc7WiZWutrN8GStY3mYl7qig4bizZ25mNkDe97HR38g8A+5QMU42oqc2kmGb6rAXkeYbeytptERvMvn1cOS1uCtZmV6iybOlCgLg0PkLnbNEMhJ8gG6rTUtUHtDg1zQexwyn2HZIvW3SXuXT5cX3lZjzh3IqvBOJIKvmcgk8sgG4I3vYi+46pVosmkRFHr65sMb5ZL5WC5sLm3kN0EhF0UVY2WNkjL5XtDhcW0Oy70BEXCaUNa5x2aCTbXQC5Qc0UPCcVZUxNmivldtcWKmICIiDybDcVhGHz0zhmmllORltiQ0B1zo3W+q2f6SOH0lJHK0yOc5kWh2JG+u4CyuCCl/RlV6RkzZ35b2z3yNy5e3dduIF4w3DTLe4qGan6vWy3/BBtZseDaxlJkN3xl+e+gtfS34KJFjwqYa5oYW8jmRm5BzWa7UW2Gig1EoONxWINqcg27DqdVF4Z/V4t99N+VyDu4explJhEUslyBcBo3cS42AUT9IyTYpROmgdA4Mf1XEOuCCQQQB7LKrqBbC8PefUZUAv8szt/f7VoMUqGvxeiyODrRv2INr3I270FtS8TB8lZHyyPRACTcde4cdO71VVjpD+SZOaaQQk5XSZhZpvbQfS9yjYV+04z9kfkkVZVf3eb5j+YUGyxXiQRSMhiidPK9ufIwgWaO1xO11x4Z4lNYHu5Lo2t0Di5pzG5DhpsRYe1U9bUGnxCKVjDMZaYNMTLGRuWxDtfonvVrwbhUkED+cMr5pXyFgN8ma3Vv27ILDGcVFPHnyOkJcGtYwXc5x2H/1V+D8UOlndTzwOglDc4aXB4c3zAGq7uKsd9Eg5gaHOc4MaCbDMb6uPYBYrPYe17cYaJZRK/0c5nABrWk/RaBsPM31QWdRxo4S1EUVM+R1OdbOABba5cSdvLW6kP4yhFEKyxyu0DPpF17ZfaCqvh/9txb/AGflkWaYLYVQPPqMq7v8sx39/tQXX6SkmxSidNA6BwY/quIdcEEggi3sW0xOo5cMrxuxjnDzDSQsvitQ1+L0ORwdaN97G+9yNlqcRpuZDJH9djm/iWkBBnejikaKEOtd0rnFx+tqRr36BWGO8QimMUUcRlllvkiaQ3Qbkm2g/BVPR7ijBR8uRwY+Fzg9riARqTrf8R+CV07f0vSyEjJLAch7CdTp7R7UFjRcXtkp6iUxubJTX5kJIuCL7HtBsdfBQ2cfaQvfTyMhmIbzSRYOPZbtHjoqZ7g6bGns1ZymtuNi4A3+BXzHPmeg+8j+DkGpxviR0M0cEMJnle0uyhwYA0He5B13UXi7iGSGi5kbHNdI0C5/wcw3d43NguPGtFdoqIXhtRSDOPFh3Dh3Gx96g8Z4hz8HE1rczIbd2uqCyqOK3Q00cs1O9pdI2PI57b6jR5I7NFz/AP1x5NROYHiOGxY4kDnNJIzN00GnvCq+kQB1FAOwzRjTxY5W/GjAMOnAFgGAAdwBCDlW8VCNlI/lk+lua0DMOpmA1PfumN8T8mVkEMTp5ni+RpDQ1ve4kGyzeNTtMODgOBPMiNgdbANBPtKsKOUR41OJTYywt5ZPbtcD2H2IOzijiWeKhEgidFJJ1Tcg8k7antJ7FLr+KXQUnpE1O9pzhvLLm5rdjrjRQ+ktwNA6xB+Ub8dV86Sng4eba9diC0x3iT0d0UccZmmmvljBy6DckkGwXTR8XtfTTymNzX01+ZCSLgi9hfxsdfBQK1wZjNOX6B9OWtv366f971Uk5pMaezVnLa242LgHX+B9qC6j49/UPfTyMhmIaJSRYOPZbtb46LWLzrHfmrDvvYvyuXoqD5dZzH+PaWlu0u5kg/w2WJ/3HZv4rq4xwKtqW5aaobGy2seUtLu+7wdvCwWOwPoonc/+1FsUbT6rOs5/2ToGjxsT5LRkvffasLXSabSzTmajJ+Edffl/lV8Q8XVGIuZEIgLOzNiju917FoJNh2OPYBqrDDui2Rw5tbI2Bg1Ozn28zoz3q9xPiuiw1pgoYmvl2NjoD/qP1Lj4fBee43j01U7PUyZrHqt2Yz7I7/HdRL8MTved59HQafnZKxXT15VPGe+0+UfqhyAZnBuoDnAHvAccp9llObitVMyOmY+RzGNs2FlwLDtcG7jz0Wi4Z6NZqjLJUEwxHXLb5R4/H1B56+S02M49RYZE6np42mVzSCxu4uLXld/0leVxTtxWnaGefX45vGLFXmW9I/vv783kwOmissAxk0k4naxsjg1wDXGwuba6A6iyrI2WAHcLexWuAcOz1khZA3RvrSH1GefefBaa77xw9Vln5fBbm/L9XZjXF9XVaSykNJsI2Xa09wsNXHwufJXXDvRfPMA6c+jx/VsDIR4DZn438lvOGOB6ejAcBzJe2Vw1/wBo+iFo7KdTT79+Sd3L6jtiKRy9HXhjx2/KP1VeCcM09K20EYae151efNx1XdjlXyqaaT6kbiPO2nvU9ZXpHqSKPljeaRrB7b/0UqIiOjn73teeK07yo+AIDT1TIz/mKVr/AMQSR7rrYxY8HVj6TIbsjD89xY3tpb8VjqptVBV0ElU2NrWu5LeWTsRbrX81cU7wMamubf2cb+YXrFKZxhnp6mZkLiad7mZbg3LR6x7mqqbi80+FVHOjcPkbiUkFspcTctA2A0Ufh14NBiZBuDLMQe8Ftwpsbh+gT/Dn4oOOC8WGGGjZJA9sTw2NsxIsXWto3fLfturbGOKjFNyIIHTyBmdzWuDQxviSDr4LOY5834X97D+Uqzwd4Zi9dnIGaNjm30u0WvZBYScYx+gmsY0uaLAsuA4G4BBv3XXOh4m5plLYXiOOPMJSeq9wF3Nbp2bX8FiYB/4asePVfUEt8szNvBb2GEMoA1osBTf+tBVVvGLjh3pcURBeCACQRHrbM493guUXFEkVB6RLTyfJhgILm3eC0fKDwudlRxf3ePkf5i2FLStmomRHZ8DWn8WAIOuv4lbHJSxsaZDVHq2IGVtgS4+Fne5Fk+A6aSSqPO/yMfKHgS5w/o73Ig1UHBtEx2YQMuO+5+KscQw2OeMxytDmnsPhsR3KUiCqw/hemgc18UQa5gIBF9jvfvXfT4LDGJQxlhOSZNT1i4WJ95U5EEGPBIRB6OGDlWtkOo1N+1RaDhKkhc18UQa5l7Oub67371cIggx4LC10zmsAdOLSG562hH9Sup/DtOacUxjHKH0Lm29/irNEGCxOCOfEnRySml5ETcj2uDHyg/vHsb/Uqz4KxKR8lVE6XnxwuaGTW9a4N2kje1hqr6uwiGa3OjZJbbM0G3ku+mpWRtDY2hrRsGiw9yDqxHDY54zHM3M09niNiO4qug4Oo2Oic2FoMPqnXe97nXrG/aVdoghQYREx8r2ts6e3MNz1rXA+JXCHAYGwejtjHKN+odRrr2qwRBT0HCVLC5r4og1zL2drfXe/erhEQUuIcH0k0nMlhaXHc6i/nbdScSwCCojbHLGHNZ6o2y6W6pG2isUQV1NgMEcDoGRgRuBzN+tfe57UnwCB8TIXMBjjILW3OhF7fFWKIKnF+F6apc188Yc5osDcg27jbsUqqwiKSHkPYDHYDLsABta21lMRBTx8J0rYRCI/k2vzhtz63furSaFr2lrwC1wsQdiDuCuxEFHT8F0bLFkIBa8PBub5htrfZS8XwCCqAE8Ydl2OxF97EKxRBWHh2nNOKbljlDZuumt7g9911t4WphT+j8v5LNmy3O973VuiCvxbA4algZOwODdR2EeRGy+U+AQMgdAyMCNwILfrX3ue0qxRBXTYBA+KOFzAWREFjbnqkbfFWKIg+FZbjbDa+aPJRuY1hHXGYte7wDraD3lapFjavFGzbhyzivF4iJ28X5/qOGKuNwjdTSAuNmgNu0ns6zbgfiQvSeEeAI6UCepLXygX1tkh8r7n95bV2mq8a4344dVvdBESyBhsW7OlPe8dje4dvaok0ph+Ke/wdDTVartP+FX4Y/qmPfp/pb8XdJZcXQ0Js3Yz9p8Iu4fvLz0D3637T4nvPivtltOA+BfSSKioHyA9Vh/xj3n/AE/zeW8fe+ay4iun7OwzPSPWZRuDuApKy0st44O/Z0v2e5v73s7169Q0EcMbY4mhjGiwaNAu5jABYaAbAdi5Kwx4oxx3OP1uuyau29u6PpAiItqCKFX4TFMYzKzMYnZmeDtNfcFNRBCxPCIqhrWzNzBrg4a2s4XsdPNdGKcNU1Q9r54w9zdjtp3G24VoiCBR4JDEyRkbA1spJc3sNxY+5RKLhCliZKyOOzZgA8XJzAXsNToNT7VdIgrp8AgfHFG5l2QkFgueqW7FdeL8M09UWunjzFuxBINu647FaoggS4HA6D0cxjlWAyDQaG42Uo07cnLt1cuW3ha1vYu1EFfHgcApzThg5RBGTXY6lR4KCCgp5XRNytaC91yTchvefIBXC6aqkZKwskaHNdu06g+aDP8AR/RFlGJH+vUOMjj35jp7h719WiiiDWhrQAGiwA2AGwCIOaIiAiIgIiICIiAiIgIiICIiAiIgIiICIiAiIgIiICIiAiIgIiICIiAiIg+EKDiWA09QLTxMf4lov7UReTET1ZVtNZ3rO0srJ0TUnNY9rpAwG7oiczXDuudQO/UrbxxgAACwAsANgOyyIvK0rXpDbm1OXPtzbTOzkiIsmgREQEREBERAREQEREBERAREQEREH//Z" id="5" name="AutoShape 6"/>
          <p:cNvSpPr>
            <a:spLocks noChangeArrowheads="1" noChangeAspect="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SG">
              <a:solidFill>
                <a:srgbClr val="000000"/>
              </a:solidFill>
            </a:endParaRPr>
          </a:p>
        </p:txBody>
      </p:sp>
      <p:grpSp>
        <p:nvGrpSpPr>
          <p:cNvPr id="12" name="Group 11"/>
          <p:cNvGrpSpPr/>
          <p:nvPr/>
        </p:nvGrpSpPr>
        <p:grpSpPr>
          <a:xfrm>
            <a:off x="371153" y="1109886"/>
            <a:ext cx="8479869" cy="4983410"/>
            <a:chOff x="323528" y="1124744"/>
            <a:chExt cx="8479869" cy="4983410"/>
          </a:xfrm>
        </p:grpSpPr>
        <p:grpSp>
          <p:nvGrpSpPr>
            <p:cNvPr id="3" name="Group 2"/>
            <p:cNvGrpSpPr/>
            <p:nvPr/>
          </p:nvGrpSpPr>
          <p:grpSpPr>
            <a:xfrm>
              <a:off x="463698" y="1181894"/>
              <a:ext cx="8339699" cy="4782245"/>
              <a:chOff x="334402" y="939507"/>
              <a:chExt cx="8596313" cy="4929394"/>
            </a:xfrm>
          </p:grpSpPr>
          <p:pic>
            <p:nvPicPr>
              <p:cNvPr id="8" name="Picture 16"/>
              <p:cNvPicPr>
                <a:picLocks noChangeArrowheads="1" noChangeAspect="1"/>
              </p:cNvPicPr>
              <p:nvPr/>
            </p:nvPicPr>
            <p:blipFill>
              <a:blip cstate="print" r:embed="rId3"/>
              <a:srcRect/>
              <a:stretch>
                <a:fillRect/>
              </a:stretch>
            </p:blipFill>
            <p:spPr>
              <a:xfrm>
                <a:off x="5867866" y="1387699"/>
                <a:ext cx="2030412" cy="787400"/>
              </a:xfrm>
              <a:prstGeom prst="rect">
                <a:avLst/>
              </a:prstGeom>
            </p:spPr>
          </p:pic>
          <p:pic>
            <p:nvPicPr>
              <p:cNvPr descr="AVA-logo" id="9" name="Picture 17"/>
              <p:cNvPicPr>
                <a:picLocks noChangeArrowheads="1" noChangeAspect="1"/>
              </p:cNvPicPr>
              <p:nvPr/>
            </p:nvPicPr>
            <p:blipFill>
              <a:blip cstate="print" r:embed="rId4"/>
              <a:srcRect/>
              <a:stretch>
                <a:fillRect/>
              </a:stretch>
            </p:blipFill>
            <p:spPr>
              <a:xfrm>
                <a:off x="5159981" y="2612903"/>
                <a:ext cx="997820" cy="833385"/>
              </a:xfrm>
              <a:prstGeom prst="rect">
                <a:avLst/>
              </a:prstGeom>
            </p:spPr>
          </p:pic>
          <p:pic>
            <p:nvPicPr>
              <p:cNvPr id="10" name="Picture 18"/>
              <p:cNvPicPr>
                <a:picLocks noChangeArrowheads="1" noChangeAspect="1"/>
              </p:cNvPicPr>
              <p:nvPr/>
            </p:nvPicPr>
            <p:blipFill>
              <a:blip cstate="print" r:embed="rId5"/>
              <a:srcRect/>
              <a:stretch>
                <a:fillRect/>
              </a:stretch>
            </p:blipFill>
            <p:spPr bwMode="auto">
              <a:xfrm>
                <a:off x="4139770" y="3975765"/>
                <a:ext cx="1080302" cy="821387"/>
              </a:xfrm>
              <a:prstGeom prst="rect">
                <a:avLst/>
              </a:prstGeom>
              <a:noFill/>
              <a:ln w="9525">
                <a:noFill/>
                <a:miter lim="800000"/>
                <a:headEnd/>
                <a:tailEnd/>
              </a:ln>
            </p:spPr>
          </p:pic>
          <p:pic>
            <p:nvPicPr>
              <p:cNvPr id="11" name="Picture 19"/>
              <p:cNvPicPr>
                <a:picLocks noChangeArrowheads="1" noChangeAspect="1"/>
              </p:cNvPicPr>
              <p:nvPr/>
            </p:nvPicPr>
            <p:blipFill>
              <a:blip cstate="print" r:embed="rId6"/>
              <a:srcRect/>
              <a:stretch>
                <a:fillRect/>
              </a:stretch>
            </p:blipFill>
            <p:spPr bwMode="auto">
              <a:xfrm>
                <a:off x="5725222" y="5025464"/>
                <a:ext cx="1484379" cy="843437"/>
              </a:xfrm>
              <a:prstGeom prst="rect">
                <a:avLst/>
              </a:prstGeom>
              <a:noFill/>
              <a:ln w="9525">
                <a:noFill/>
                <a:miter lim="800000"/>
                <a:headEnd/>
                <a:tailEnd/>
              </a:ln>
            </p:spPr>
          </p:pic>
          <p:pic>
            <p:nvPicPr>
              <p:cNvPr descr="sla_logo" id="13" name="Picture 22"/>
              <p:cNvPicPr>
                <a:picLocks noChangeArrowheads="1" noChangeAspect="1"/>
              </p:cNvPicPr>
              <p:nvPr/>
            </p:nvPicPr>
            <p:blipFill>
              <a:blip cstate="print" r:embed="rId7"/>
              <a:srcRect/>
              <a:stretch>
                <a:fillRect/>
              </a:stretch>
            </p:blipFill>
            <p:spPr bwMode="auto">
              <a:xfrm>
                <a:off x="2208163" y="3927202"/>
                <a:ext cx="1355725" cy="869950"/>
              </a:xfrm>
              <a:prstGeom prst="rect">
                <a:avLst/>
              </a:prstGeom>
              <a:noFill/>
              <a:ln w="9525">
                <a:noFill/>
                <a:miter lim="800000"/>
                <a:headEnd/>
                <a:tailEnd/>
              </a:ln>
            </p:spPr>
          </p:pic>
          <p:pic>
            <p:nvPicPr>
              <p:cNvPr descr="pub logo" id="14" name="Picture 23"/>
              <p:cNvPicPr>
                <a:picLocks noChangeArrowheads="1" noChangeAspect="1"/>
              </p:cNvPicPr>
              <p:nvPr/>
            </p:nvPicPr>
            <p:blipFill>
              <a:blip cstate="print" r:embed="rId8"/>
              <a:srcRect/>
              <a:stretch>
                <a:fillRect/>
              </a:stretch>
            </p:blipFill>
            <p:spPr bwMode="auto">
              <a:xfrm>
                <a:off x="334402" y="2753036"/>
                <a:ext cx="1811337" cy="671512"/>
              </a:xfrm>
              <a:prstGeom prst="rect">
                <a:avLst/>
              </a:prstGeom>
              <a:noFill/>
              <a:ln w="9525">
                <a:noFill/>
                <a:miter lim="800000"/>
                <a:headEnd/>
                <a:tailEnd/>
              </a:ln>
            </p:spPr>
          </p:pic>
          <p:pic>
            <p:nvPicPr>
              <p:cNvPr descr="MND" id="15" name="Picture 24"/>
              <p:cNvPicPr>
                <a:picLocks noChangeArrowheads="1" noChangeAspect="1"/>
              </p:cNvPicPr>
              <p:nvPr/>
            </p:nvPicPr>
            <p:blipFill rotWithShape="1">
              <a:blip cstate="print" r:embed="rId9"/>
              <a:srcRect b="-250"/>
              <a:stretch/>
            </p:blipFill>
            <p:spPr bwMode="auto">
              <a:xfrm>
                <a:off x="2952190" y="939507"/>
                <a:ext cx="2611437" cy="1081193"/>
              </a:xfrm>
              <a:prstGeom prst="rect">
                <a:avLst/>
              </a:prstGeom>
              <a:noFill/>
              <a:ln w="9525">
                <a:noFill/>
                <a:miter lim="800000"/>
                <a:headEnd/>
                <a:tailEnd/>
              </a:ln>
            </p:spPr>
          </p:pic>
          <p:pic>
            <p:nvPicPr>
              <p:cNvPr descr="lta_logo" id="17" name="Picture 26"/>
              <p:cNvPicPr>
                <a:picLocks noChangeArrowheads="1" noChangeAspect="1"/>
              </p:cNvPicPr>
              <p:nvPr/>
            </p:nvPicPr>
            <p:blipFill>
              <a:blip cstate="print" r:embed="rId10"/>
              <a:srcRect/>
              <a:stretch>
                <a:fillRect/>
              </a:stretch>
            </p:blipFill>
            <p:spPr bwMode="auto">
              <a:xfrm>
                <a:off x="5563627" y="4095974"/>
                <a:ext cx="3367088" cy="550862"/>
              </a:xfrm>
              <a:prstGeom prst="rect">
                <a:avLst/>
              </a:prstGeom>
              <a:noFill/>
              <a:ln w="9525">
                <a:noFill/>
                <a:miter lim="800000"/>
                <a:headEnd/>
                <a:tailEnd/>
              </a:ln>
            </p:spPr>
          </p:pic>
          <p:pic>
            <p:nvPicPr>
              <p:cNvPr descr="HDB" id="18" name="Picture 27"/>
              <p:cNvPicPr>
                <a:picLocks noChangeArrowheads="1" noChangeAspect="1"/>
              </p:cNvPicPr>
              <p:nvPr/>
            </p:nvPicPr>
            <p:blipFill>
              <a:blip cstate="print" r:embed="rId11"/>
              <a:srcRect/>
              <a:stretch>
                <a:fillRect/>
              </a:stretch>
            </p:blipFill>
            <p:spPr bwMode="auto">
              <a:xfrm>
                <a:off x="591016" y="1503272"/>
                <a:ext cx="2297113" cy="704850"/>
              </a:xfrm>
              <a:prstGeom prst="rect">
                <a:avLst/>
              </a:prstGeom>
              <a:noFill/>
              <a:ln w="9525">
                <a:noFill/>
                <a:miter lim="800000"/>
                <a:headEnd/>
                <a:tailEnd/>
              </a:ln>
            </p:spPr>
          </p:pic>
          <p:pic>
            <p:nvPicPr>
              <p:cNvPr id="19" name="Picture 28"/>
              <p:cNvPicPr>
                <a:picLocks noChangeArrowheads="1" noChangeAspect="1"/>
              </p:cNvPicPr>
              <p:nvPr/>
            </p:nvPicPr>
            <p:blipFill>
              <a:blip cstate="print" r:embed="rId12"/>
              <a:srcRect/>
              <a:stretch>
                <a:fillRect/>
              </a:stretch>
            </p:blipFill>
            <p:spPr bwMode="auto">
              <a:xfrm>
                <a:off x="468734" y="3789040"/>
                <a:ext cx="1150938" cy="1028700"/>
              </a:xfrm>
              <a:prstGeom prst="rect">
                <a:avLst/>
              </a:prstGeom>
              <a:noFill/>
              <a:ln w="9525">
                <a:noFill/>
                <a:miter lim="800000"/>
                <a:headEnd/>
                <a:tailEnd/>
              </a:ln>
            </p:spPr>
          </p:pic>
          <p:pic>
            <p:nvPicPr>
              <p:cNvPr descr="NEA logo" id="20" name="Picture 29"/>
              <p:cNvPicPr>
                <a:picLocks noChangeArrowheads="1" noChangeAspect="1"/>
              </p:cNvPicPr>
              <p:nvPr/>
            </p:nvPicPr>
            <p:blipFill>
              <a:blip cstate="print" r:embed="rId13"/>
              <a:srcRect/>
              <a:stretch>
                <a:fillRect/>
              </a:stretch>
            </p:blipFill>
            <p:spPr bwMode="auto">
              <a:xfrm>
                <a:off x="6883072" y="2693504"/>
                <a:ext cx="1293813" cy="790575"/>
              </a:xfrm>
              <a:prstGeom prst="rect">
                <a:avLst/>
              </a:prstGeom>
              <a:noFill/>
              <a:ln w="9525">
                <a:noFill/>
                <a:miter lim="800000"/>
                <a:headEnd/>
                <a:tailEnd/>
              </a:ln>
            </p:spPr>
          </p:pic>
          <p:pic>
            <p:nvPicPr>
              <p:cNvPr descr="http://www.sgcares.org/ImageRepository/VHO%20logos/Nparks.jpg" id="21" name="Picture 12"/>
              <p:cNvPicPr>
                <a:picLocks noChangeArrowheads="1" noChangeAspect="1"/>
              </p:cNvPicPr>
              <p:nvPr/>
            </p:nvPicPr>
            <p:blipFill>
              <a:blip cstate="screen"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47858" y="2574045"/>
                <a:ext cx="1212224" cy="872243"/>
              </a:xfrm>
              <a:prstGeom prst="rect">
                <a:avLst/>
              </a:prstGeom>
              <a:noFill/>
              <a:extLst>
                <a:ext uri="{909E8E84-426E-40DD-AFC4-6F175D3DCCD1}">
                  <a14:hiddenFill xmlns:a14="http://schemas.microsoft.com/office/drawing/2010/main">
                    <a:solidFill>
                      <a:srgbClr val="FFFFFF"/>
                    </a:solidFill>
                  </a14:hiddenFill>
                </a:ext>
              </a:extLst>
            </p:spPr>
          </p:pic>
          <p:pic>
            <p:nvPicPr>
              <p:cNvPr descr="http://www.angkasa.com.sg/images/cert4.jpg" id="1032" name="Picture 8"/>
              <p:cNvPicPr>
                <a:picLocks noChangeArrowheads="1"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455" y="5096136"/>
                <a:ext cx="3510447" cy="70209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ounded Rectangle 5"/>
            <p:cNvSpPr/>
            <p:nvPr/>
          </p:nvSpPr>
          <p:spPr bwMode="auto">
            <a:xfrm>
              <a:off x="323528" y="1124744"/>
              <a:ext cx="8343022" cy="4983410"/>
            </a:xfrm>
            <a:prstGeom prst="roundRect">
              <a:avLst/>
            </a:prstGeom>
            <a:noFill/>
            <a:ln algn="ctr" cap="flat" cmpd="sng" w="19050">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grpSp>
      <p:sp>
        <p:nvSpPr>
          <p:cNvPr id="22" name="TextBox 21"/>
          <p:cNvSpPr txBox="1"/>
          <p:nvPr/>
        </p:nvSpPr>
        <p:spPr>
          <a:xfrm>
            <a:off x="1691680" y="312738"/>
            <a:ext cx="5626010" cy="461665"/>
          </a:xfrm>
          <a:prstGeom prst="rect">
            <a:avLst/>
          </a:prstGeom>
          <a:noFill/>
        </p:spPr>
        <p:txBody>
          <a:bodyPr rtlCol="0" wrap="square">
            <a:spAutoFit/>
          </a:bodyPr>
          <a:lstStyle/>
          <a:p>
            <a:pPr algn="ctr"/>
            <a:r>
              <a:rPr b="1" dirty="0" lang="en-US" sz="2400">
                <a:solidFill>
                  <a:srgbClr val="0033CC"/>
                </a:solidFill>
              </a:rPr>
              <a:t>Close Inter-Agency Collaboration</a:t>
            </a:r>
            <a:endParaRPr b="1" dirty="0" lang="en-SG" sz="2400">
              <a:solidFill>
                <a:srgbClr val="0033CC"/>
              </a:solidFill>
            </a:endParaRPr>
          </a:p>
        </p:txBody>
      </p:sp>
    </p:spTree>
    <p:extLst>
      <p:ext uri="{BB962C8B-B14F-4D97-AF65-F5344CB8AC3E}">
        <p14:creationId xmlns:p14="http://schemas.microsoft.com/office/powerpoint/2010/main" val="132219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16</a:t>
            </a:fld>
            <a:r>
              <a:rPr lang="en-US">
                <a:solidFill>
                  <a:srgbClr val="FFFFFF"/>
                </a:solidFill>
              </a:rPr>
              <a:t> </a:t>
            </a:r>
            <a:endParaRPr lang="en-US" dirty="0">
              <a:solidFill>
                <a:srgbClr val="FFFFFF"/>
              </a:solidFill>
            </a:endParaRPr>
          </a:p>
        </p:txBody>
      </p:sp>
      <p:grpSp>
        <p:nvGrpSpPr>
          <p:cNvPr id="10" name="Group 9"/>
          <p:cNvGrpSpPr/>
          <p:nvPr/>
        </p:nvGrpSpPr>
        <p:grpSpPr>
          <a:xfrm>
            <a:off x="40482" y="442764"/>
            <a:ext cx="1891083" cy="792088"/>
            <a:chOff x="251520" y="404664"/>
            <a:chExt cx="1728192" cy="792088"/>
          </a:xfrm>
        </p:grpSpPr>
        <p:sp>
          <p:nvSpPr>
            <p:cNvPr id="11" name="Rounded Rectangle 10"/>
            <p:cNvSpPr/>
            <p:nvPr/>
          </p:nvSpPr>
          <p:spPr bwMode="auto">
            <a:xfrm>
              <a:off x="251520" y="404664"/>
              <a:ext cx="1728192" cy="792088"/>
            </a:xfrm>
            <a:prstGeom prst="roundRect">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12" name="TextBox 11"/>
            <p:cNvSpPr txBox="1"/>
            <p:nvPr/>
          </p:nvSpPr>
          <p:spPr>
            <a:xfrm>
              <a:off x="283940" y="616042"/>
              <a:ext cx="1656184" cy="369332"/>
            </a:xfrm>
            <a:prstGeom prst="rect">
              <a:avLst/>
            </a:prstGeom>
            <a:noFill/>
          </p:spPr>
          <p:txBody>
            <a:bodyPr wrap="square" rtlCol="0">
              <a:spAutoFit/>
            </a:bodyPr>
            <a:lstStyle/>
            <a:p>
              <a:pPr algn="ctr"/>
              <a:r>
                <a:rPr lang="en-US" b="1" dirty="0">
                  <a:solidFill>
                    <a:schemeClr val="bg1">
                      <a:lumMod val="65000"/>
                    </a:schemeClr>
                  </a:solidFill>
                </a:rPr>
                <a:t>Concept Plan</a:t>
              </a:r>
              <a:endParaRPr lang="en-SG" b="1" dirty="0">
                <a:solidFill>
                  <a:schemeClr val="bg1">
                    <a:lumMod val="65000"/>
                  </a:schemeClr>
                </a:solidFill>
              </a:endParaRPr>
            </a:p>
          </p:txBody>
        </p:sp>
      </p:grpSp>
      <p:sp>
        <p:nvSpPr>
          <p:cNvPr id="22" name="Right Arrow 21"/>
          <p:cNvSpPr/>
          <p:nvPr/>
        </p:nvSpPr>
        <p:spPr bwMode="auto">
          <a:xfrm rot="5400000">
            <a:off x="769761" y="1390521"/>
            <a:ext cx="376768" cy="300964"/>
          </a:xfrm>
          <a:prstGeom prst="rightArrow">
            <a:avLst>
              <a:gd name="adj1" fmla="val 50000"/>
              <a:gd name="adj2" fmla="val 4732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a:ln>
                <a:noFill/>
              </a:ln>
              <a:solidFill>
                <a:schemeClr val="tx1"/>
              </a:solidFill>
              <a:effectLst/>
              <a:latin typeface="Arial" pitchFamily="34" charset="0"/>
            </a:endParaRPr>
          </a:p>
        </p:txBody>
      </p:sp>
      <p:sp>
        <p:nvSpPr>
          <p:cNvPr id="23" name="Right Arrow 22"/>
          <p:cNvSpPr/>
          <p:nvPr/>
        </p:nvSpPr>
        <p:spPr bwMode="auto">
          <a:xfrm rot="5400000">
            <a:off x="830060" y="3459699"/>
            <a:ext cx="376768" cy="300964"/>
          </a:xfrm>
          <a:prstGeom prst="rightArrow">
            <a:avLst>
              <a:gd name="adj1" fmla="val 50000"/>
              <a:gd name="adj2" fmla="val 4732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a:ln>
                <a:noFill/>
              </a:ln>
              <a:solidFill>
                <a:schemeClr val="tx1"/>
              </a:solidFill>
              <a:effectLst/>
              <a:latin typeface="Arial" pitchFamily="34" charset="0"/>
            </a:endParaRPr>
          </a:p>
        </p:txBody>
      </p:sp>
      <p:sp>
        <p:nvSpPr>
          <p:cNvPr id="25" name="McK 2. Slide Title"/>
          <p:cNvSpPr txBox="1">
            <a:spLocks noChangeArrowheads="1"/>
          </p:cNvSpPr>
          <p:nvPr/>
        </p:nvSpPr>
        <p:spPr bwMode="auto">
          <a:xfrm>
            <a:off x="6838949" y="51214"/>
            <a:ext cx="2138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526" rtl="0" eaLnBrk="0" fontAlgn="base" hangingPunct="0">
              <a:spcBef>
                <a:spcPct val="0"/>
              </a:spcBef>
              <a:spcAft>
                <a:spcPct val="0"/>
              </a:spcAft>
              <a:defRPr sz="2400" b="1">
                <a:solidFill>
                  <a:schemeClr val="tx2"/>
                </a:solidFill>
                <a:latin typeface="+mj-lt"/>
                <a:ea typeface="+mj-ea"/>
                <a:cs typeface="+mj-cs"/>
              </a:defRPr>
            </a:lvl1pPr>
            <a:lvl2pPr algn="l" defTabSz="913526" rtl="0" eaLnBrk="0" fontAlgn="base" hangingPunct="0">
              <a:spcBef>
                <a:spcPct val="0"/>
              </a:spcBef>
              <a:spcAft>
                <a:spcPct val="0"/>
              </a:spcAft>
              <a:defRPr sz="2400" b="1">
                <a:solidFill>
                  <a:schemeClr val="tx2"/>
                </a:solidFill>
                <a:latin typeface="Arial" pitchFamily="34" charset="0"/>
              </a:defRPr>
            </a:lvl2pPr>
            <a:lvl3pPr algn="l" defTabSz="913526" rtl="0" eaLnBrk="0" fontAlgn="base" hangingPunct="0">
              <a:spcBef>
                <a:spcPct val="0"/>
              </a:spcBef>
              <a:spcAft>
                <a:spcPct val="0"/>
              </a:spcAft>
              <a:defRPr sz="2400" b="1">
                <a:solidFill>
                  <a:schemeClr val="tx2"/>
                </a:solidFill>
                <a:latin typeface="Arial" pitchFamily="34" charset="0"/>
              </a:defRPr>
            </a:lvl3pPr>
            <a:lvl4pPr algn="l" defTabSz="913526" rtl="0" eaLnBrk="0" fontAlgn="base" hangingPunct="0">
              <a:spcBef>
                <a:spcPct val="0"/>
              </a:spcBef>
              <a:spcAft>
                <a:spcPct val="0"/>
              </a:spcAft>
              <a:defRPr sz="2400" b="1">
                <a:solidFill>
                  <a:schemeClr val="tx2"/>
                </a:solidFill>
                <a:latin typeface="Arial" pitchFamily="34" charset="0"/>
              </a:defRPr>
            </a:lvl4pPr>
            <a:lvl5pPr algn="l" defTabSz="913526" rtl="0" eaLnBrk="0" fontAlgn="base" hangingPunct="0">
              <a:spcBef>
                <a:spcPct val="0"/>
              </a:spcBef>
              <a:spcAft>
                <a:spcPct val="0"/>
              </a:spcAft>
              <a:defRPr sz="2400" b="1">
                <a:solidFill>
                  <a:schemeClr val="tx2"/>
                </a:solidFill>
                <a:latin typeface="Arial" pitchFamily="34" charset="0"/>
              </a:defRPr>
            </a:lvl5pPr>
            <a:lvl6pPr marL="466481" algn="l" defTabSz="913526" rtl="0" fontAlgn="base">
              <a:spcBef>
                <a:spcPct val="0"/>
              </a:spcBef>
              <a:spcAft>
                <a:spcPct val="0"/>
              </a:spcAft>
              <a:defRPr sz="1900" b="1">
                <a:solidFill>
                  <a:schemeClr val="tx2"/>
                </a:solidFill>
                <a:latin typeface="Arial" pitchFamily="34" charset="0"/>
              </a:defRPr>
            </a:lvl6pPr>
            <a:lvl7pPr marL="932962" algn="l" defTabSz="913526" rtl="0" fontAlgn="base">
              <a:spcBef>
                <a:spcPct val="0"/>
              </a:spcBef>
              <a:spcAft>
                <a:spcPct val="0"/>
              </a:spcAft>
              <a:defRPr sz="1900" b="1">
                <a:solidFill>
                  <a:schemeClr val="tx2"/>
                </a:solidFill>
                <a:latin typeface="Arial" pitchFamily="34" charset="0"/>
              </a:defRPr>
            </a:lvl7pPr>
            <a:lvl8pPr marL="1399443" algn="l" defTabSz="913526" rtl="0" fontAlgn="base">
              <a:spcBef>
                <a:spcPct val="0"/>
              </a:spcBef>
              <a:spcAft>
                <a:spcPct val="0"/>
              </a:spcAft>
              <a:defRPr sz="1900" b="1">
                <a:solidFill>
                  <a:schemeClr val="tx2"/>
                </a:solidFill>
                <a:latin typeface="Arial" pitchFamily="34" charset="0"/>
              </a:defRPr>
            </a:lvl8pPr>
            <a:lvl9pPr marL="1865925" algn="l" defTabSz="913526" rtl="0" fontAlgn="base">
              <a:spcBef>
                <a:spcPct val="0"/>
              </a:spcBef>
              <a:spcAft>
                <a:spcPct val="0"/>
              </a:spcAft>
              <a:defRPr sz="1900" b="1">
                <a:solidFill>
                  <a:schemeClr val="tx2"/>
                </a:solidFill>
                <a:latin typeface="Arial" pitchFamily="34" charset="0"/>
              </a:defRPr>
            </a:lvl9pPr>
          </a:lstStyle>
          <a:p>
            <a:pPr algn="r"/>
            <a:r>
              <a:rPr lang="en-US" dirty="0">
                <a:solidFill>
                  <a:srgbClr val="C00000"/>
                </a:solidFill>
              </a:rPr>
              <a:t>Master Plan</a:t>
            </a:r>
          </a:p>
        </p:txBody>
      </p:sp>
      <p:sp>
        <p:nvSpPr>
          <p:cNvPr id="26" name="TextBox 25"/>
          <p:cNvSpPr txBox="1"/>
          <p:nvPr/>
        </p:nvSpPr>
        <p:spPr>
          <a:xfrm>
            <a:off x="2467346" y="446123"/>
            <a:ext cx="4264894" cy="984885"/>
          </a:xfrm>
          <a:prstGeom prst="rect">
            <a:avLst/>
          </a:prstGeom>
          <a:noFill/>
        </p:spPr>
        <p:txBody>
          <a:bodyPr wrap="square" rtlCol="0">
            <a:spAutoFit/>
          </a:bodyPr>
          <a:lstStyle/>
          <a:p>
            <a:pPr marL="180975" indent="-180975">
              <a:spcAft>
                <a:spcPts val="600"/>
              </a:spcAft>
              <a:buFont typeface="Arial" pitchFamily="34" charset="0"/>
              <a:buChar char="•"/>
            </a:pPr>
            <a:r>
              <a:rPr lang="en-US" sz="1600" dirty="0">
                <a:latin typeface="Arial" pitchFamily="34" charset="0"/>
                <a:cs typeface="Arial" pitchFamily="34" charset="0"/>
              </a:rPr>
              <a:t>Statutory land use plan</a:t>
            </a:r>
          </a:p>
          <a:p>
            <a:pPr marL="180975" indent="-180975">
              <a:spcAft>
                <a:spcPts val="600"/>
              </a:spcAft>
              <a:buFont typeface="Arial" pitchFamily="34" charset="0"/>
              <a:buChar char="•"/>
            </a:pPr>
            <a:r>
              <a:rPr lang="en-US" sz="1600" dirty="0">
                <a:latin typeface="Arial" pitchFamily="34" charset="0"/>
                <a:cs typeface="Arial" pitchFamily="34" charset="0"/>
              </a:rPr>
              <a:t>Guides development on each plot of land</a:t>
            </a:r>
          </a:p>
          <a:p>
            <a:pPr marL="180975" indent="-180975">
              <a:spcAft>
                <a:spcPts val="600"/>
              </a:spcAft>
              <a:buFont typeface="Arial" pitchFamily="34" charset="0"/>
              <a:buChar char="•"/>
            </a:pPr>
            <a:r>
              <a:rPr lang="en-US" sz="1600" dirty="0">
                <a:latin typeface="Arial" pitchFamily="34" charset="0"/>
                <a:cs typeface="Arial" pitchFamily="34" charset="0"/>
              </a:rPr>
              <a:t>Reviewed every 5 years</a:t>
            </a:r>
          </a:p>
        </p:txBody>
      </p:sp>
      <p:grpSp>
        <p:nvGrpSpPr>
          <p:cNvPr id="29" name="Group 28"/>
          <p:cNvGrpSpPr/>
          <p:nvPr/>
        </p:nvGrpSpPr>
        <p:grpSpPr>
          <a:xfrm>
            <a:off x="2521868" y="1522884"/>
            <a:ext cx="6120680" cy="4757448"/>
            <a:chOff x="2483768" y="1575655"/>
            <a:chExt cx="5997440" cy="4661657"/>
          </a:xfrm>
        </p:grpSpPr>
        <p:grpSp>
          <p:nvGrpSpPr>
            <p:cNvPr id="7" name="Group 6"/>
            <p:cNvGrpSpPr/>
            <p:nvPr/>
          </p:nvGrpSpPr>
          <p:grpSpPr>
            <a:xfrm>
              <a:off x="2483768" y="1575655"/>
              <a:ext cx="5997440" cy="4661657"/>
              <a:chOff x="34925" y="-115888"/>
              <a:chExt cx="9109075" cy="7080251"/>
            </a:xfrm>
          </p:grpSpPr>
          <p:pic>
            <p:nvPicPr>
              <p:cNvPr id="3" name="Picture 3" descr="PUNGGOL DRAFT MASTER PLAN 2008 (RULE 7) 21 Nov 08 80%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34925" y="-115888"/>
                <a:ext cx="9109075" cy="7080251"/>
              </a:xfrm>
              <a:prstGeom prst="rect">
                <a:avLst/>
              </a:prstGeom>
              <a:ln w="22225">
                <a:solidFill>
                  <a:srgbClr val="002774"/>
                </a:solidFill>
              </a:ln>
            </p:spPr>
          </p:pic>
          <p:grpSp>
            <p:nvGrpSpPr>
              <p:cNvPr id="4" name="Group 6"/>
              <p:cNvGrpSpPr>
                <a:grpSpLocks/>
              </p:cNvGrpSpPr>
              <p:nvPr/>
            </p:nvGrpSpPr>
            <p:grpSpPr bwMode="auto">
              <a:xfrm>
                <a:off x="6908800" y="114300"/>
                <a:ext cx="2197100" cy="2552700"/>
                <a:chOff x="3992" y="72"/>
                <a:chExt cx="1384" cy="1608"/>
              </a:xfrm>
            </p:grpSpPr>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6" y="72"/>
                  <a:ext cx="1330" cy="1608"/>
                </a:xfrm>
                <a:prstGeom prst="rect">
                  <a:avLst/>
                </a:prstGeom>
                <a:noFill/>
                <a:ln w="19050">
                  <a:solidFill>
                    <a:srgbClr val="FF0000"/>
                  </a:solidFill>
                  <a:miter lim="800000"/>
                  <a:headEnd/>
                  <a:tailEnd/>
                </a:ln>
              </p:spPr>
            </p:pic>
            <p:sp>
              <p:nvSpPr>
                <p:cNvPr id="6" name="Rectangle 8"/>
                <p:cNvSpPr>
                  <a:spLocks noChangeArrowheads="1"/>
                </p:cNvSpPr>
                <p:nvPr/>
              </p:nvSpPr>
              <p:spPr bwMode="auto">
                <a:xfrm>
                  <a:off x="3992" y="103"/>
                  <a:ext cx="1384" cy="229"/>
                </a:xfrm>
                <a:prstGeom prst="rect">
                  <a:avLst/>
                </a:prstGeom>
                <a:noFill/>
                <a:ln w="12700">
                  <a:noFill/>
                  <a:miter lim="800000"/>
                  <a:headEnd/>
                  <a:tailEnd/>
                </a:ln>
              </p:spPr>
              <p:txBody>
                <a:bodyPr wrap="square" lIns="90488" tIns="44450" rIns="90488" bIns="44450">
                  <a:spAutoFit/>
                </a:bodyPr>
                <a:lstStyle/>
                <a:p>
                  <a:pPr eaLnBrk="0" hangingPunct="0">
                    <a:lnSpc>
                      <a:spcPct val="75000"/>
                    </a:lnSpc>
                  </a:pPr>
                  <a:r>
                    <a:rPr lang="en-US" sz="1300" dirty="0">
                      <a:solidFill>
                        <a:schemeClr val="tx1"/>
                      </a:solidFill>
                      <a:latin typeface="Arial Narrow" pitchFamily="34" charset="0"/>
                    </a:rPr>
                    <a:t>Concept Plan</a:t>
                  </a:r>
                  <a:endParaRPr lang="en-US" sz="1300" dirty="0">
                    <a:solidFill>
                      <a:schemeClr val="hlink"/>
                    </a:solidFill>
                    <a:latin typeface="Arial Narrow" pitchFamily="34" charset="0"/>
                  </a:endParaRPr>
                </a:p>
              </p:txBody>
            </p:sp>
          </p:grpSp>
        </p:grpSp>
        <p:sp>
          <p:nvSpPr>
            <p:cNvPr id="27" name="TextBox 26"/>
            <p:cNvSpPr txBox="1"/>
            <p:nvPr/>
          </p:nvSpPr>
          <p:spPr>
            <a:xfrm>
              <a:off x="2483768" y="1586902"/>
              <a:ext cx="1471662" cy="292388"/>
            </a:xfrm>
            <a:prstGeom prst="rect">
              <a:avLst/>
            </a:prstGeom>
            <a:noFill/>
          </p:spPr>
          <p:txBody>
            <a:bodyPr wrap="square" rtlCol="0">
              <a:spAutoFit/>
            </a:bodyPr>
            <a:lstStyle/>
            <a:p>
              <a:r>
                <a:rPr lang="en-US" sz="1300" dirty="0"/>
                <a:t>Master Plan</a:t>
              </a:r>
              <a:endParaRPr lang="en-SG" sz="1300" dirty="0"/>
            </a:p>
          </p:txBody>
        </p:sp>
      </p:grpSp>
      <p:grpSp>
        <p:nvGrpSpPr>
          <p:cNvPr id="28" name="Group 27"/>
          <p:cNvGrpSpPr/>
          <p:nvPr/>
        </p:nvGrpSpPr>
        <p:grpSpPr>
          <a:xfrm>
            <a:off x="48012" y="3861048"/>
            <a:ext cx="1891083" cy="792088"/>
            <a:chOff x="283939" y="3717032"/>
            <a:chExt cx="1891083" cy="792088"/>
          </a:xfrm>
        </p:grpSpPr>
        <p:sp>
          <p:nvSpPr>
            <p:cNvPr id="30" name="Rounded Rectangle 29"/>
            <p:cNvSpPr/>
            <p:nvPr/>
          </p:nvSpPr>
          <p:spPr bwMode="auto">
            <a:xfrm>
              <a:off x="283939" y="3717032"/>
              <a:ext cx="1891083" cy="792088"/>
            </a:xfrm>
            <a:prstGeom prst="roundRect">
              <a:avLst/>
            </a:prstGeom>
            <a:solidFill>
              <a:srgbClr val="CCFFFF">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31" name="TextBox 30"/>
            <p:cNvSpPr txBox="1"/>
            <p:nvPr/>
          </p:nvSpPr>
          <p:spPr>
            <a:xfrm>
              <a:off x="316360" y="3928410"/>
              <a:ext cx="1826242" cy="369332"/>
            </a:xfrm>
            <a:prstGeom prst="rect">
              <a:avLst/>
            </a:prstGeom>
            <a:noFill/>
          </p:spPr>
          <p:txBody>
            <a:bodyPr wrap="square" rtlCol="0">
              <a:spAutoFit/>
            </a:bodyPr>
            <a:lstStyle/>
            <a:p>
              <a:pPr algn="ctr"/>
              <a:r>
                <a:rPr lang="en-US" b="1" dirty="0">
                  <a:solidFill>
                    <a:schemeClr val="bg1">
                      <a:lumMod val="65000"/>
                    </a:schemeClr>
                  </a:solidFill>
                </a:rPr>
                <a:t>Land Sales</a:t>
              </a:r>
              <a:endParaRPr lang="en-SG" b="1" dirty="0">
                <a:solidFill>
                  <a:schemeClr val="bg1">
                    <a:lumMod val="65000"/>
                  </a:schemeClr>
                </a:solidFill>
              </a:endParaRPr>
            </a:p>
          </p:txBody>
        </p:sp>
      </p:grpSp>
      <p:grpSp>
        <p:nvGrpSpPr>
          <p:cNvPr id="32" name="Group 31"/>
          <p:cNvGrpSpPr/>
          <p:nvPr/>
        </p:nvGrpSpPr>
        <p:grpSpPr>
          <a:xfrm>
            <a:off x="48334" y="5194421"/>
            <a:ext cx="1891083" cy="792088"/>
            <a:chOff x="328241" y="5157192"/>
            <a:chExt cx="1891083" cy="792088"/>
          </a:xfrm>
        </p:grpSpPr>
        <p:sp>
          <p:nvSpPr>
            <p:cNvPr id="33" name="Rounded Rectangle 32"/>
            <p:cNvSpPr/>
            <p:nvPr/>
          </p:nvSpPr>
          <p:spPr bwMode="auto">
            <a:xfrm>
              <a:off x="328241" y="5157192"/>
              <a:ext cx="1891083" cy="792088"/>
            </a:xfrm>
            <a:prstGeom prst="roundRect">
              <a:avLst/>
            </a:prstGeom>
            <a:solidFill>
              <a:srgbClr val="CCFFFF">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34" name="TextBox 33"/>
            <p:cNvSpPr txBox="1"/>
            <p:nvPr/>
          </p:nvSpPr>
          <p:spPr>
            <a:xfrm>
              <a:off x="370187" y="5229200"/>
              <a:ext cx="1814360" cy="646331"/>
            </a:xfrm>
            <a:prstGeom prst="rect">
              <a:avLst/>
            </a:prstGeom>
            <a:noFill/>
          </p:spPr>
          <p:txBody>
            <a:bodyPr wrap="square" rtlCol="0">
              <a:spAutoFit/>
            </a:bodyPr>
            <a:lstStyle/>
            <a:p>
              <a:pPr algn="ctr"/>
              <a:r>
                <a:rPr lang="en-US" b="1" dirty="0">
                  <a:solidFill>
                    <a:schemeClr val="bg1">
                      <a:lumMod val="65000"/>
                    </a:schemeClr>
                  </a:solidFill>
                </a:rPr>
                <a:t>Development Control</a:t>
              </a:r>
              <a:endParaRPr lang="en-SG" b="1" dirty="0">
                <a:solidFill>
                  <a:schemeClr val="bg1">
                    <a:lumMod val="65000"/>
                  </a:schemeClr>
                </a:solidFill>
              </a:endParaRPr>
            </a:p>
          </p:txBody>
        </p:sp>
      </p:grpSp>
      <p:sp>
        <p:nvSpPr>
          <p:cNvPr id="35" name="Right Arrow 34"/>
          <p:cNvSpPr/>
          <p:nvPr/>
        </p:nvSpPr>
        <p:spPr bwMode="auto">
          <a:xfrm rot="5400000">
            <a:off x="841503" y="4799276"/>
            <a:ext cx="376768" cy="300964"/>
          </a:xfrm>
          <a:prstGeom prst="rightArrow">
            <a:avLst>
              <a:gd name="adj1" fmla="val 50000"/>
              <a:gd name="adj2" fmla="val 4732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a:ln>
                <a:noFill/>
              </a:ln>
              <a:solidFill>
                <a:schemeClr val="tx1"/>
              </a:solidFill>
              <a:effectLst/>
              <a:latin typeface="Arial" pitchFamily="34" charset="0"/>
            </a:endParaRPr>
          </a:p>
        </p:txBody>
      </p:sp>
      <p:grpSp>
        <p:nvGrpSpPr>
          <p:cNvPr id="36" name="Group 35"/>
          <p:cNvGrpSpPr/>
          <p:nvPr/>
        </p:nvGrpSpPr>
        <p:grpSpPr>
          <a:xfrm>
            <a:off x="48334" y="1816249"/>
            <a:ext cx="1902703" cy="1512168"/>
            <a:chOff x="259371" y="1844824"/>
            <a:chExt cx="1902703" cy="1512168"/>
          </a:xfrm>
        </p:grpSpPr>
        <p:sp>
          <p:nvSpPr>
            <p:cNvPr id="37" name="Rounded Rectangle 36"/>
            <p:cNvSpPr/>
            <p:nvPr/>
          </p:nvSpPr>
          <p:spPr bwMode="auto">
            <a:xfrm>
              <a:off x="270991" y="1844824"/>
              <a:ext cx="1891083" cy="151216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38" name="TextBox 37"/>
            <p:cNvSpPr txBox="1"/>
            <p:nvPr/>
          </p:nvSpPr>
          <p:spPr>
            <a:xfrm>
              <a:off x="259371" y="2056202"/>
              <a:ext cx="1835606" cy="892552"/>
            </a:xfrm>
            <a:prstGeom prst="rect">
              <a:avLst/>
            </a:prstGeom>
            <a:noFill/>
          </p:spPr>
          <p:txBody>
            <a:bodyPr wrap="square" rtlCol="0">
              <a:spAutoFit/>
            </a:bodyPr>
            <a:lstStyle/>
            <a:p>
              <a:pPr algn="ctr"/>
              <a:endParaRPr lang="en-US" b="1" dirty="0"/>
            </a:p>
            <a:p>
              <a:pPr algn="ctr"/>
              <a:r>
                <a:rPr lang="en-US" b="1" dirty="0"/>
                <a:t>Master Plan</a:t>
              </a:r>
            </a:p>
            <a:p>
              <a:pPr marL="180975"/>
              <a:endParaRPr lang="en-SG" sz="1600" dirty="0"/>
            </a:p>
          </p:txBody>
        </p:sp>
      </p:grpSp>
    </p:spTree>
    <p:extLst>
      <p:ext uri="{BB962C8B-B14F-4D97-AF65-F5344CB8AC3E}">
        <p14:creationId xmlns:p14="http://schemas.microsoft.com/office/powerpoint/2010/main" val="295992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50"/>
            <a:ext cx="9788525" cy="73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0945" y="1080654"/>
            <a:ext cx="2133600" cy="369332"/>
          </a:xfrm>
          <a:prstGeom prst="rect">
            <a:avLst/>
          </a:prstGeom>
          <a:solidFill>
            <a:schemeClr val="bg1"/>
          </a:solidFill>
        </p:spPr>
        <p:txBody>
          <a:bodyPr wrap="square" rtlCol="0">
            <a:spAutoFit/>
          </a:bodyPr>
          <a:lstStyle/>
          <a:p>
            <a:pPr eaLnBrk="0" fontAlgn="base" hangingPunct="0">
              <a:spcBef>
                <a:spcPct val="0"/>
              </a:spcBef>
              <a:spcAft>
                <a:spcPct val="0"/>
              </a:spcAft>
            </a:pPr>
            <a:endParaRPr lang="en-US" dirty="0">
              <a:solidFill>
                <a:srgbClr val="000000"/>
              </a:solidFill>
            </a:endParaRPr>
          </a:p>
        </p:txBody>
      </p:sp>
      <p:sp>
        <p:nvSpPr>
          <p:cNvPr id="3" name="TextBox 2"/>
          <p:cNvSpPr txBox="1"/>
          <p:nvPr/>
        </p:nvSpPr>
        <p:spPr>
          <a:xfrm>
            <a:off x="110836" y="17107"/>
            <a:ext cx="3920836" cy="523220"/>
          </a:xfrm>
          <a:prstGeom prst="rect">
            <a:avLst/>
          </a:prstGeom>
          <a:solidFill>
            <a:schemeClr val="bg1"/>
          </a:solidFill>
        </p:spPr>
        <p:txBody>
          <a:bodyPr wrap="square" rtlCol="0">
            <a:spAutoFit/>
          </a:bodyPr>
          <a:lstStyle/>
          <a:p>
            <a:pPr eaLnBrk="0" fontAlgn="base" hangingPunct="0">
              <a:spcBef>
                <a:spcPct val="0"/>
              </a:spcBef>
              <a:spcAft>
                <a:spcPct val="0"/>
              </a:spcAft>
            </a:pPr>
            <a:r>
              <a:rPr lang="en-US" sz="2800" dirty="0">
                <a:solidFill>
                  <a:srgbClr val="000000"/>
                </a:solidFill>
              </a:rPr>
              <a:t>MASTER PLAN 2008</a:t>
            </a:r>
          </a:p>
        </p:txBody>
      </p:sp>
    </p:spTree>
    <p:extLst>
      <p:ext uri="{BB962C8B-B14F-4D97-AF65-F5344CB8AC3E}">
        <p14:creationId xmlns:p14="http://schemas.microsoft.com/office/powerpoint/2010/main" val="297448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Master Planning</a:t>
            </a:r>
            <a:endParaRPr lang="en-SG" dirty="0"/>
          </a:p>
        </p:txBody>
      </p:sp>
      <p:pic>
        <p:nvPicPr>
          <p:cNvPr id="71681" name="Picture 3" descr="Kembangan"/>
          <p:cNvPicPr>
            <a:picLocks noGrp="1" noChangeAspect="1" noChangeArrowheads="1"/>
          </p:cNvPicPr>
          <p:nvPr>
            <p:ph sz="half" idx="4294967295"/>
          </p:nvPr>
        </p:nvPicPr>
        <p:blipFill>
          <a:blip r:embed="rId3" cstate="print">
            <a:extLst>
              <a:ext uri="{28A0092B-C50C-407E-A947-70E740481C1C}">
                <a14:useLocalDpi xmlns:a14="http://schemas.microsoft.com/office/drawing/2010/main"/>
              </a:ext>
            </a:extLst>
          </a:blip>
          <a:srcRect/>
          <a:stretch>
            <a:fillRect/>
          </a:stretch>
        </p:blipFill>
        <p:spPr>
          <a:xfrm>
            <a:off x="0" y="1068388"/>
            <a:ext cx="5945188" cy="5600700"/>
          </a:xfrm>
        </p:spPr>
      </p:pic>
      <p:pic>
        <p:nvPicPr>
          <p:cNvPr id="7168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788" y="908050"/>
            <a:ext cx="266382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4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19</a:t>
            </a:fld>
            <a:r>
              <a:rPr lang="en-US">
                <a:solidFill>
                  <a:srgbClr val="FFFFFF"/>
                </a:solidFill>
              </a:rPr>
              <a:t> </a:t>
            </a:r>
            <a:endParaRPr dirty="0" lang="en-US">
              <a:solidFill>
                <a:srgbClr val="FFFFFF"/>
              </a:solidFill>
            </a:endParaRPr>
          </a:p>
        </p:txBody>
      </p:sp>
      <p:sp>
        <p:nvSpPr>
          <p:cNvPr id="3" name="Rectangle 3"/>
          <p:cNvSpPr>
            <a:spLocks noChangeArrowheads="1"/>
          </p:cNvSpPr>
          <p:nvPr/>
        </p:nvSpPr>
        <p:spPr bwMode="auto">
          <a:xfrm>
            <a:off x="0" y="0"/>
            <a:ext cx="80121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altLang="zh-CN" b="1" dirty="0" lang="en-US" sz="3000">
                <a:solidFill>
                  <a:srgbClr val="002960"/>
                </a:solidFill>
              </a:rPr>
              <a:t>Planning for a Compact &amp; </a:t>
            </a:r>
            <a:r>
              <a:rPr altLang="zh-CN" b="1" dirty="0" err="1" lang="en-US" sz="3000">
                <a:solidFill>
                  <a:srgbClr val="002960"/>
                </a:solidFill>
              </a:rPr>
              <a:t>Liveable</a:t>
            </a:r>
            <a:r>
              <a:rPr altLang="zh-CN" b="1" dirty="0" lang="en-US" sz="3000">
                <a:solidFill>
                  <a:srgbClr val="002960"/>
                </a:solidFill>
              </a:rPr>
              <a:t> City</a:t>
            </a:r>
            <a:endParaRPr b="1" dirty="0" lang="en-GB" sz="3000">
              <a:solidFill>
                <a:srgbClr val="002960"/>
              </a:solidFill>
            </a:endParaRPr>
          </a:p>
        </p:txBody>
      </p:sp>
      <p:pic>
        <p:nvPicPr>
          <p:cNvPr descr="http://drupal.in-cdn.net/cdn/article/public/transport_and_accommodation_in_singapore.jpg" id="2052" name="Picture 4"/>
          <p:cNvPicPr>
            <a:picLocks noChangeArrowheads="1" noChangeAspect="1"/>
          </p:cNvPicPr>
          <p:nvPr/>
        </p:nvPicPr>
        <p:blipFill rotWithShape="1">
          <a:blip r:embed="rId2">
            <a:extLst>
              <a:ext uri="{28A0092B-C50C-407E-A947-70E740481C1C}">
                <a14:useLocalDpi xmlns:a14="http://schemas.microsoft.com/office/drawing/2010/main"/>
              </a:ext>
            </a:extLst>
          </a:blip>
          <a:srcRect b="175"/>
          <a:stretch/>
        </p:blipFill>
        <p:spPr bwMode="auto">
          <a:xfrm>
            <a:off x="-1103353" y="4035658"/>
            <a:ext cx="6271161" cy="2333160"/>
          </a:xfrm>
          <a:prstGeom prst="rect">
            <a:avLst/>
          </a:prstGeom>
          <a:noFill/>
          <a:extLst>
            <a:ext uri="{909E8E84-426E-40DD-AFC4-6F175D3DCCD1}">
              <a14:hiddenFill xmlns:a14="http://schemas.microsoft.com/office/drawing/2010/main">
                <a:solidFill>
                  <a:srgbClr val="FFFFFF"/>
                </a:solidFill>
              </a14:hiddenFill>
            </a:ext>
          </a:extLst>
        </p:spPr>
      </p:pic>
      <p:pic>
        <p:nvPicPr>
          <p:cNvPr descr="http://www.channelnewsasia.com/components/display_image.php?id=524649?123" id="2056" name="Picture 8"/>
          <p:cNvPicPr>
            <a:picLocks noChangeArrowheads="1" noChangeAspect="1"/>
          </p:cNvPicPr>
          <p:nvPr/>
        </p:nvPicPr>
        <p:blipFill>
          <a:blip cstate="email" r:embed="rId3">
            <a:extLst>
              <a:ext uri="{28A0092B-C50C-407E-A947-70E740481C1C}">
                <a14:useLocalDpi xmlns:a14="http://schemas.microsoft.com/office/drawing/2010/main"/>
              </a:ext>
            </a:extLst>
          </a:blip>
          <a:srcRect/>
          <a:stretch>
            <a:fillRect/>
          </a:stretch>
        </p:blipFill>
        <p:spPr bwMode="auto">
          <a:xfrm>
            <a:off x="3670" y="710338"/>
            <a:ext cx="5153626" cy="3247858"/>
          </a:xfrm>
          <a:prstGeom prst="rect">
            <a:avLst/>
          </a:prstGeom>
          <a:noFill/>
          <a:extLst>
            <a:ext uri="{909E8E84-426E-40DD-AFC4-6F175D3DCCD1}">
              <a14:hiddenFill xmlns:a14="http://schemas.microsoft.com/office/drawing/2010/main">
                <a:solidFill>
                  <a:srgbClr val="FFFFFF"/>
                </a:solidFill>
              </a14:hiddenFill>
            </a:ext>
          </a:extLst>
        </p:spPr>
      </p:pic>
      <p:pic>
        <p:nvPicPr>
          <p:cNvPr descr="http://mw2.google.com/mw-panoramio/photos/medium/62570622.jpg" id="2060" name="Picture 12"/>
          <p:cNvPicPr>
            <a:picLocks noChangeArrowheads="1" noChangeAspect="1"/>
          </p:cNvPicPr>
          <p:nvPr/>
        </p:nvPicPr>
        <p:blipFill rotWithShape="1">
          <a:blip r:embed="rId4">
            <a:extLst>
              <a:ext uri="{28A0092B-C50C-407E-A947-70E740481C1C}">
                <a14:useLocalDpi xmlns:a14="http://schemas.microsoft.com/office/drawing/2010/main"/>
              </a:ext>
            </a:extLst>
          </a:blip>
          <a:srcRect b="20" r="-57"/>
          <a:stretch/>
        </p:blipFill>
        <p:spPr bwMode="auto">
          <a:xfrm>
            <a:off x="5220072" y="4035658"/>
            <a:ext cx="3926532" cy="23331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92080" y="1059120"/>
            <a:ext cx="3528392" cy="1892826"/>
          </a:xfrm>
          <a:prstGeom prst="rect">
            <a:avLst/>
          </a:prstGeom>
          <a:noFill/>
        </p:spPr>
        <p:txBody>
          <a:bodyPr rtlCol="0" wrap="square">
            <a:spAutoFit/>
          </a:bodyPr>
          <a:lstStyle/>
          <a:p>
            <a:pPr indent="-171450" marL="171450">
              <a:spcAft>
                <a:spcPts val="1800"/>
              </a:spcAft>
              <a:buFont charset="0" pitchFamily="34" typeface="Arial"/>
              <a:buChar char="•"/>
            </a:pPr>
            <a:r>
              <a:rPr dirty="0" lang="en-US">
                <a:solidFill>
                  <a:srgbClr val="000000"/>
                </a:solidFill>
              </a:rPr>
              <a:t>Compact development model</a:t>
            </a:r>
          </a:p>
          <a:p>
            <a:pPr indent="-171450" marL="171450">
              <a:spcAft>
                <a:spcPts val="1800"/>
              </a:spcAft>
              <a:buFont charset="0" pitchFamily="34" typeface="Arial"/>
              <a:buChar char="•"/>
            </a:pPr>
            <a:r>
              <a:rPr dirty="0" lang="en-US">
                <a:solidFill>
                  <a:srgbClr val="000000"/>
                </a:solidFill>
              </a:rPr>
              <a:t>High density yet </a:t>
            </a:r>
            <a:r>
              <a:rPr dirty="0" err="1" lang="en-US">
                <a:solidFill>
                  <a:srgbClr val="000000"/>
                </a:solidFill>
              </a:rPr>
              <a:t>liveable</a:t>
            </a:r>
            <a:endParaRPr dirty="0" lang="en-US">
              <a:solidFill>
                <a:srgbClr val="000000"/>
              </a:solidFill>
            </a:endParaRPr>
          </a:p>
          <a:p>
            <a:pPr>
              <a:spcAft>
                <a:spcPts val="1800"/>
              </a:spcAft>
            </a:pPr>
            <a:endParaRPr dirty="0" lang="en-US">
              <a:solidFill>
                <a:srgbClr val="000000"/>
              </a:solidFill>
            </a:endParaRPr>
          </a:p>
          <a:p>
            <a:pPr indent="-171450" marL="171450">
              <a:spcAft>
                <a:spcPts val="1800"/>
              </a:spcAft>
              <a:buFont charset="0" pitchFamily="34" typeface="Arial"/>
              <a:buChar char="•"/>
            </a:pPr>
            <a:endParaRPr dirty="0" lang="en-US">
              <a:solidFill>
                <a:srgbClr val="000000"/>
              </a:solidFill>
            </a:endParaRPr>
          </a:p>
        </p:txBody>
      </p:sp>
    </p:spTree>
    <p:extLst>
      <p:ext uri="{BB962C8B-B14F-4D97-AF65-F5344CB8AC3E}">
        <p14:creationId xmlns:p14="http://schemas.microsoft.com/office/powerpoint/2010/main" val="160575998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rrowheads="1" noChangeAspect="1"/>
          </p:cNvPicPr>
          <p:nvPr/>
        </p:nvPicPr>
        <p:blipFill rotWithShape="1">
          <a:blip cstate="print" r:embed="rId2">
            <a:extLst>
              <a:ext uri="{28A0092B-C50C-407E-A947-70E740481C1C}">
                <a14:useLocalDpi xmlns:a14="http://schemas.microsoft.com/office/drawing/2010/main" val="0"/>
              </a:ext>
            </a:extLst>
          </a:blip>
          <a:srcRect b="113" r="90"/>
          <a:stretch/>
        </p:blipFill>
        <p:spPr bwMode="auto">
          <a:xfrm>
            <a:off x="-107960" y="-371343"/>
            <a:ext cx="9359919" cy="724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5" name="TextBox 4"/>
          <p:cNvSpPr txBox="1"/>
          <p:nvPr/>
        </p:nvSpPr>
        <p:spPr>
          <a:xfrm>
            <a:off x="5580112" y="4653136"/>
            <a:ext cx="184731" cy="369332"/>
          </a:xfrm>
          <a:prstGeom prst="rect">
            <a:avLst/>
          </a:prstGeom>
          <a:noFill/>
        </p:spPr>
        <p:txBody>
          <a:bodyPr rtlCol="0" wrap="none">
            <a:spAutoFit/>
          </a:bodyPr>
          <a:lstStyle/>
          <a:p>
            <a:endParaRPr dirty="0" lang="en-US"/>
          </a:p>
        </p:txBody>
      </p:sp>
      <p:sp>
        <p:nvSpPr>
          <p:cNvPr id="6" name="TextBox 5"/>
          <p:cNvSpPr txBox="1"/>
          <p:nvPr/>
        </p:nvSpPr>
        <p:spPr>
          <a:xfrm>
            <a:off x="5292080" y="4437112"/>
            <a:ext cx="184731" cy="369332"/>
          </a:xfrm>
          <a:prstGeom prst="rect">
            <a:avLst/>
          </a:prstGeom>
          <a:noFill/>
        </p:spPr>
        <p:txBody>
          <a:bodyPr rtlCol="0" wrap="none">
            <a:spAutoFit/>
          </a:bodyPr>
          <a:lstStyle/>
          <a:p>
            <a:endParaRPr dirty="0" lang="en-US"/>
          </a:p>
        </p:txBody>
      </p:sp>
      <p:sp>
        <p:nvSpPr>
          <p:cNvPr id="7" name="TextBox 6"/>
          <p:cNvSpPr txBox="1"/>
          <p:nvPr/>
        </p:nvSpPr>
        <p:spPr>
          <a:xfrm>
            <a:off x="5448762" y="4467890"/>
            <a:ext cx="2095037" cy="461665"/>
          </a:xfrm>
          <a:prstGeom prst="rect">
            <a:avLst/>
          </a:prstGeom>
          <a:noFill/>
        </p:spPr>
        <p:txBody>
          <a:bodyPr rtlCol="0" wrap="square">
            <a:spAutoFit/>
          </a:bodyPr>
          <a:lstStyle/>
          <a:p>
            <a:r>
              <a:rPr dirty="0" lang="en-US" sz="2400">
                <a:solidFill>
                  <a:srgbClr val="FF0000"/>
                </a:solidFill>
              </a:rPr>
              <a:t>SINGAPORE</a:t>
            </a:r>
          </a:p>
        </p:txBody>
      </p:sp>
      <p:sp>
        <p:nvSpPr>
          <p:cNvPr id="8" name="TextBox 7"/>
          <p:cNvSpPr txBox="1"/>
          <p:nvPr/>
        </p:nvSpPr>
        <p:spPr>
          <a:xfrm>
            <a:off x="611560" y="2081998"/>
            <a:ext cx="864096" cy="400110"/>
          </a:xfrm>
          <a:prstGeom prst="rect">
            <a:avLst/>
          </a:prstGeom>
          <a:noFill/>
        </p:spPr>
        <p:txBody>
          <a:bodyPr rtlCol="0" wrap="square">
            <a:spAutoFit/>
          </a:bodyPr>
          <a:lstStyle/>
          <a:p>
            <a:r>
              <a:rPr dirty="0" lang="en-US" sz="2000"/>
              <a:t>INDIA</a:t>
            </a:r>
          </a:p>
        </p:txBody>
      </p:sp>
      <p:sp>
        <p:nvSpPr>
          <p:cNvPr id="9" name="TextBox 8"/>
          <p:cNvSpPr txBox="1"/>
          <p:nvPr/>
        </p:nvSpPr>
        <p:spPr>
          <a:xfrm>
            <a:off x="5646120" y="322471"/>
            <a:ext cx="1034840" cy="410367"/>
          </a:xfrm>
          <a:prstGeom prst="rect">
            <a:avLst/>
          </a:prstGeom>
          <a:noFill/>
        </p:spPr>
        <p:txBody>
          <a:bodyPr rtlCol="0" wrap="square">
            <a:spAutoFit/>
          </a:bodyPr>
          <a:lstStyle/>
          <a:p>
            <a:r>
              <a:rPr dirty="0" lang="en-US" sz="2000"/>
              <a:t>CHINA</a:t>
            </a:r>
          </a:p>
        </p:txBody>
      </p:sp>
      <p:sp>
        <p:nvSpPr>
          <p:cNvPr id="10" name="TextBox 9"/>
          <p:cNvSpPr txBox="1"/>
          <p:nvPr/>
        </p:nvSpPr>
        <p:spPr>
          <a:xfrm>
            <a:off x="4355976" y="3863181"/>
            <a:ext cx="1584176" cy="400110"/>
          </a:xfrm>
          <a:prstGeom prst="rect">
            <a:avLst/>
          </a:prstGeom>
          <a:noFill/>
        </p:spPr>
        <p:txBody>
          <a:bodyPr rtlCol="0" wrap="square">
            <a:spAutoFit/>
          </a:bodyPr>
          <a:lstStyle/>
          <a:p>
            <a:r>
              <a:rPr dirty="0" lang="en-US" sz="2000"/>
              <a:t>MALAYSIA</a:t>
            </a:r>
          </a:p>
        </p:txBody>
      </p:sp>
      <p:sp>
        <p:nvSpPr>
          <p:cNvPr id="12" name="TextBox 11"/>
          <p:cNvSpPr txBox="1"/>
          <p:nvPr/>
        </p:nvSpPr>
        <p:spPr>
          <a:xfrm>
            <a:off x="5624397" y="5478670"/>
            <a:ext cx="1743765" cy="397297"/>
          </a:xfrm>
          <a:prstGeom prst="rect">
            <a:avLst/>
          </a:prstGeom>
          <a:noFill/>
        </p:spPr>
        <p:txBody>
          <a:bodyPr rtlCol="0" wrap="square">
            <a:spAutoFit/>
          </a:bodyPr>
          <a:lstStyle/>
          <a:p>
            <a:r>
              <a:rPr dirty="0" lang="en-US" sz="2000"/>
              <a:t>INDONESIA</a:t>
            </a:r>
          </a:p>
        </p:txBody>
      </p:sp>
      <p:sp>
        <p:nvSpPr>
          <p:cNvPr id="13" name="TextBox 12"/>
          <p:cNvSpPr txBox="1"/>
          <p:nvPr/>
        </p:nvSpPr>
        <p:spPr>
          <a:xfrm>
            <a:off x="7020272" y="2399600"/>
            <a:ext cx="1450141" cy="400110"/>
          </a:xfrm>
          <a:prstGeom prst="rect">
            <a:avLst/>
          </a:prstGeom>
          <a:noFill/>
        </p:spPr>
        <p:txBody>
          <a:bodyPr rtlCol="0" wrap="none">
            <a:spAutoFit/>
          </a:bodyPr>
          <a:lstStyle/>
          <a:p>
            <a:r>
              <a:rPr dirty="0" lang="en-US" sz="2000"/>
              <a:t>PHILIPPINES</a:t>
            </a:r>
          </a:p>
        </p:txBody>
      </p:sp>
      <p:sp>
        <p:nvSpPr>
          <p:cNvPr id="15" name="TextBox 14"/>
          <p:cNvSpPr txBox="1"/>
          <p:nvPr/>
        </p:nvSpPr>
        <p:spPr>
          <a:xfrm>
            <a:off x="5580112" y="2599655"/>
            <a:ext cx="1178528" cy="400110"/>
          </a:xfrm>
          <a:prstGeom prst="rect">
            <a:avLst/>
          </a:prstGeom>
          <a:noFill/>
        </p:spPr>
        <p:txBody>
          <a:bodyPr rtlCol="0" wrap="none">
            <a:spAutoFit/>
          </a:bodyPr>
          <a:lstStyle/>
          <a:p>
            <a:r>
              <a:rPr dirty="0" lang="en-US" sz="2000"/>
              <a:t>VIETNAM</a:t>
            </a:r>
          </a:p>
        </p:txBody>
      </p:sp>
      <p:sp>
        <p:nvSpPr>
          <p:cNvPr id="16" name="TextBox 15"/>
          <p:cNvSpPr txBox="1"/>
          <p:nvPr/>
        </p:nvSpPr>
        <p:spPr>
          <a:xfrm>
            <a:off x="4165727" y="2247692"/>
            <a:ext cx="1261884" cy="400110"/>
          </a:xfrm>
          <a:prstGeom prst="rect">
            <a:avLst/>
          </a:prstGeom>
          <a:noFill/>
        </p:spPr>
        <p:txBody>
          <a:bodyPr rtlCol="0" wrap="none">
            <a:spAutoFit/>
          </a:bodyPr>
          <a:lstStyle/>
          <a:p>
            <a:r>
              <a:rPr dirty="0" lang="en-US" sz="2000"/>
              <a:t>THAILAND</a:t>
            </a:r>
          </a:p>
        </p:txBody>
      </p:sp>
      <p:sp>
        <p:nvSpPr>
          <p:cNvPr id="11" name="TextBox 10"/>
          <p:cNvSpPr txBox="1"/>
          <p:nvPr/>
        </p:nvSpPr>
        <p:spPr>
          <a:xfrm>
            <a:off x="1625121" y="3483430"/>
            <a:ext cx="1600200" cy="381000"/>
          </a:xfrm>
          <a:prstGeom prst="rect">
            <a:avLst/>
          </a:prstGeom>
          <a:noFill/>
        </p:spPr>
        <p:txBody>
          <a:bodyPr rtlCol="0" wrap="square">
            <a:spAutoFit/>
          </a:bodyPr>
          <a:lstStyle/>
          <a:p>
            <a:r>
              <a:rPr dirty="0" lang="en-US"/>
              <a:t>SRI LANKA</a:t>
            </a:r>
          </a:p>
        </p:txBody>
      </p:sp>
    </p:spTree>
    <p:extLst>
      <p:ext uri="{BB962C8B-B14F-4D97-AF65-F5344CB8AC3E}">
        <p14:creationId xmlns:p14="http://schemas.microsoft.com/office/powerpoint/2010/main" val="3418400693"/>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3729" name="Text Box 3"/>
          <p:cNvSpPr txBox="1">
            <a:spLocks noChangeArrowheads="1"/>
          </p:cNvSpPr>
          <p:nvPr/>
        </p:nvSpPr>
        <p:spPr bwMode="auto">
          <a:xfrm>
            <a:off x="487363" y="1098550"/>
            <a:ext cx="7970837"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45715" lIns="91429" rIns="91429" tIns="45715">
            <a:spAutoFit/>
          </a:bodyPr>
          <a:lstStyle>
            <a:lvl1pPr eaLnBrk="0" hangingPunct="0" indent="-228600" marL="22860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spcBef>
                <a:spcPct val="50000"/>
              </a:spcBef>
              <a:buClr>
                <a:srgbClr val="FF0000"/>
              </a:buClr>
              <a:buFont charset="2" panose="05000000000000000000" pitchFamily="2" typeface="Wingdings"/>
              <a:buChar char="§"/>
            </a:pPr>
            <a:r>
              <a:rPr b="1" lang="en-GB" sz="2600">
                <a:solidFill>
                  <a:srgbClr val="404040"/>
                </a:solidFill>
                <a:latin charset="0" panose="020F0502020204030204" pitchFamily="34" typeface="Calibri"/>
              </a:rPr>
              <a:t>Planning for land use and transport networks done together</a:t>
            </a:r>
          </a:p>
          <a:p>
            <a:pPr eaLnBrk="1" hangingPunct="1">
              <a:spcBef>
                <a:spcPct val="50000"/>
              </a:spcBef>
              <a:buClr>
                <a:srgbClr val="FF0000"/>
              </a:buClr>
              <a:buFont charset="2" panose="05000000000000000000" pitchFamily="2" typeface="Wingdings"/>
              <a:buChar char="§"/>
            </a:pPr>
            <a:r>
              <a:rPr b="1" lang="en-GB" sz="2600">
                <a:solidFill>
                  <a:srgbClr val="404040"/>
                </a:solidFill>
                <a:latin charset="0" panose="020F0502020204030204" pitchFamily="34" typeface="Calibri"/>
              </a:rPr>
              <a:t>Emphasis on public transport especially MRT/Metro</a:t>
            </a:r>
            <a:endParaRPr b="1" lang="en-US" sz="2600">
              <a:solidFill>
                <a:srgbClr val="404040"/>
              </a:solidFill>
              <a:latin charset="0" panose="020F0502020204030204" pitchFamily="34" typeface="Calibri"/>
            </a:endParaRPr>
          </a:p>
        </p:txBody>
      </p:sp>
      <p:pic>
        <p:nvPicPr>
          <p:cNvPr descr="G4B" id="73730" name="Picture 4"/>
          <p:cNvPicPr>
            <a:picLocks noChangeArrowheads="1" noChangeAspect="1"/>
          </p:cNvPicPr>
          <p:nvPr/>
        </p:nvPicPr>
        <p:blipFill>
          <a:blip r:embed="rId3">
            <a:extLst>
              <a:ext uri="{28A0092B-C50C-407E-A947-70E740481C1C}">
                <a14:useLocalDpi xmlns:a14="http://schemas.microsoft.com/office/drawing/2010/main" val="0"/>
              </a:ext>
            </a:extLst>
          </a:blip>
          <a:srcRect b="5" r="16"/>
          <a:stretch>
            <a:fillRect/>
          </a:stretch>
        </p:blipFill>
        <p:spPr bwMode="auto">
          <a:xfrm>
            <a:off x="-228600" y="3005138"/>
            <a:ext cx="9829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6"/>
          <p:cNvSpPr>
            <a:spLocks noChangeArrowheads="1"/>
          </p:cNvSpPr>
          <p:nvPr/>
        </p:nvSpPr>
        <p:spPr bwMode="auto">
          <a:xfrm>
            <a:off x="0" y="0"/>
            <a:ext cx="9158288" cy="8540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lgn="ctr" eaLnBrk="1" hangingPunct="1"/>
            <a:r>
              <a:rPr b="1" lang="en-US" sz="3600">
                <a:solidFill>
                  <a:srgbClr val="FFFF00"/>
                </a:solidFill>
                <a:latin charset="0" panose="020F0502020204030204" pitchFamily="34" typeface="Calibri"/>
              </a:rPr>
              <a:t>Integrated Land Use and Transport Planning</a:t>
            </a:r>
          </a:p>
        </p:txBody>
      </p:sp>
      <p:sp>
        <p:nvSpPr>
          <p:cNvPr id="73732" name="Text Box 40"/>
          <p:cNvSpPr txBox="1">
            <a:spLocks noChangeArrowheads="1"/>
          </p:cNvSpPr>
          <p:nvPr/>
        </p:nvSpPr>
        <p:spPr bwMode="invGray">
          <a:xfrm>
            <a:off x="0" y="6472238"/>
            <a:ext cx="5940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bIns="0" lIns="0" rIns="0" tIns="0">
            <a:spAutoFit/>
          </a:bodyPr>
          <a:lstStyle>
            <a:lvl1pPr eaLnBrk="0" hangingPunct="0" marL="85725">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spcBef>
                <a:spcPct val="50000"/>
              </a:spcBef>
            </a:pPr>
            <a:r>
              <a:rPr b="1" lang="en-US" sz="1700">
                <a:solidFill>
                  <a:srgbClr val="5F5F5F"/>
                </a:solidFill>
                <a:latin charset="0" panose="020B0606020202030204" pitchFamily="34" typeface="Arial Narrow"/>
              </a:rPr>
              <a:t>Tampines Regional Centre in the east</a:t>
            </a:r>
          </a:p>
        </p:txBody>
      </p:sp>
    </p:spTree>
    <p:extLst>
      <p:ext uri="{BB962C8B-B14F-4D97-AF65-F5344CB8AC3E}">
        <p14:creationId xmlns:p14="http://schemas.microsoft.com/office/powerpoint/2010/main" val="338117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29"/>
          <p:cNvGrpSpPr>
            <a:grpSpLocks/>
          </p:cNvGrpSpPr>
          <p:nvPr/>
        </p:nvGrpSpPr>
        <p:grpSpPr bwMode="auto">
          <a:xfrm>
            <a:off x="7235825" y="234950"/>
            <a:ext cx="1908175" cy="6623050"/>
            <a:chOff x="4642" y="148"/>
            <a:chExt cx="893" cy="3793"/>
          </a:xfrm>
        </p:grpSpPr>
        <p:pic>
          <p:nvPicPr>
            <p:cNvPr id="77842" name="Picture 5"/>
            <p:cNvPicPr>
              <a:picLocks noChangeAspect="1" noChangeArrowheads="1"/>
            </p:cNvPicPr>
            <p:nvPr/>
          </p:nvPicPr>
          <p:blipFill>
            <a:blip r:embed="rId3">
              <a:lum contrast="18000"/>
              <a:extLst>
                <a:ext uri="{28A0092B-C50C-407E-A947-70E740481C1C}">
                  <a14:useLocalDpi xmlns:a14="http://schemas.microsoft.com/office/drawing/2010/main"/>
                </a:ext>
              </a:extLst>
            </a:blip>
            <a:srcRect/>
            <a:stretch>
              <a:fillRect/>
            </a:stretch>
          </p:blipFill>
          <p:spPr bwMode="auto">
            <a:xfrm>
              <a:off x="4649" y="1452"/>
              <a:ext cx="886"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3" name="Picture 6" descr="Stitched_001"/>
            <p:cNvPicPr>
              <a:picLocks noChangeAspect="1" noChangeArrowheads="1"/>
            </p:cNvPicPr>
            <p:nvPr/>
          </p:nvPicPr>
          <p:blipFill>
            <a:blip r:embed="rId4">
              <a:lum contrast="12000"/>
              <a:extLst>
                <a:ext uri="{28A0092B-C50C-407E-A947-70E740481C1C}">
                  <a14:useLocalDpi xmlns:a14="http://schemas.microsoft.com/office/drawing/2010/main"/>
                </a:ext>
              </a:extLst>
            </a:blip>
            <a:srcRect/>
            <a:stretch>
              <a:fillRect/>
            </a:stretch>
          </p:blipFill>
          <p:spPr bwMode="auto">
            <a:xfrm>
              <a:off x="4642" y="3269"/>
              <a:ext cx="881"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4" name="Picture 7" descr="HDBhub01_r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9" y="148"/>
              <a:ext cx="880"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Picture 8" descr="modified-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50" y="2662"/>
              <a:ext cx="881"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6" name="Text Box 9"/>
            <p:cNvSpPr txBox="1">
              <a:spLocks noChangeArrowheads="1"/>
            </p:cNvSpPr>
            <p:nvPr/>
          </p:nvSpPr>
          <p:spPr bwMode="auto">
            <a:xfrm>
              <a:off x="5249" y="1307"/>
              <a:ext cx="271" cy="84"/>
            </a:xfrm>
            <a:prstGeom prst="rect">
              <a:avLst/>
            </a:prstGeom>
            <a:solidFill>
              <a:schemeClr val="tx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95000"/>
                </a:lnSpc>
                <a:spcBef>
                  <a:spcPct val="50000"/>
                </a:spcBef>
                <a:spcAft>
                  <a:spcPct val="10000"/>
                </a:spcAft>
                <a:buSzPct val="75000"/>
                <a:buFont typeface="Monotype Sorts" pitchFamily="2" charset="2"/>
                <a:buNone/>
              </a:pPr>
              <a:r>
                <a:rPr lang="en-US" altLang="zh-CN" sz="1000" b="1" dirty="0">
                  <a:solidFill>
                    <a:srgbClr val="FFFFFF"/>
                  </a:solidFill>
                  <a:latin typeface="Calibri" panose="020F0502020204030204" pitchFamily="34" charset="0"/>
                  <a:ea typeface="SimSun" panose="02010600030101010101" pitchFamily="2" charset="-122"/>
                </a:rPr>
                <a:t>Office</a:t>
              </a:r>
              <a:endParaRPr lang="zh-CN" altLang="en-US" sz="1000" b="1">
                <a:solidFill>
                  <a:srgbClr val="FFFFFF"/>
                </a:solidFill>
                <a:latin typeface="Calibri" panose="020F0502020204030204" pitchFamily="34" charset="0"/>
                <a:ea typeface="SimSun" panose="02010600030101010101" pitchFamily="2" charset="-122"/>
              </a:endParaRPr>
            </a:p>
          </p:txBody>
        </p:sp>
        <p:sp>
          <p:nvSpPr>
            <p:cNvPr id="77847" name="Text Box 10"/>
            <p:cNvSpPr txBox="1">
              <a:spLocks noChangeArrowheads="1"/>
            </p:cNvSpPr>
            <p:nvPr/>
          </p:nvSpPr>
          <p:spPr bwMode="auto">
            <a:xfrm>
              <a:off x="5171" y="3151"/>
              <a:ext cx="357" cy="84"/>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95000"/>
                </a:lnSpc>
                <a:spcBef>
                  <a:spcPct val="50000"/>
                </a:spcBef>
                <a:spcAft>
                  <a:spcPct val="10000"/>
                </a:spcAft>
                <a:buSzPct val="75000"/>
                <a:buFont typeface="Monotype Sorts" pitchFamily="2" charset="2"/>
                <a:buNone/>
              </a:pPr>
              <a:r>
                <a:rPr lang="en-US" altLang="zh-CN" sz="1000" b="1" dirty="0">
                  <a:solidFill>
                    <a:srgbClr val="FFFFFF"/>
                  </a:solidFill>
                  <a:latin typeface="Calibri" panose="020F0502020204030204" pitchFamily="34" charset="0"/>
                  <a:ea typeface="SimSun" panose="02010600030101010101" pitchFamily="2" charset="-122"/>
                </a:rPr>
                <a:t>Town Park</a:t>
              </a:r>
              <a:endParaRPr lang="zh-CN" altLang="en-US" sz="1000" b="1">
                <a:solidFill>
                  <a:srgbClr val="FFFFFF"/>
                </a:solidFill>
                <a:latin typeface="Calibri" panose="020F0502020204030204" pitchFamily="34" charset="0"/>
                <a:ea typeface="SimSun" panose="02010600030101010101" pitchFamily="2" charset="-122"/>
              </a:endParaRPr>
            </a:p>
          </p:txBody>
        </p:sp>
        <p:sp>
          <p:nvSpPr>
            <p:cNvPr id="77848" name="Text Box 11"/>
            <p:cNvSpPr txBox="1">
              <a:spLocks noChangeArrowheads="1"/>
            </p:cNvSpPr>
            <p:nvPr/>
          </p:nvSpPr>
          <p:spPr bwMode="auto">
            <a:xfrm>
              <a:off x="5335" y="1900"/>
              <a:ext cx="193" cy="84"/>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95000"/>
                </a:lnSpc>
                <a:spcBef>
                  <a:spcPct val="50000"/>
                </a:spcBef>
                <a:spcAft>
                  <a:spcPct val="10000"/>
                </a:spcAft>
                <a:buSzPct val="75000"/>
                <a:buFont typeface="Monotype Sorts" pitchFamily="2" charset="2"/>
                <a:buNone/>
              </a:pPr>
              <a:r>
                <a:rPr lang="en-US" altLang="zh-CN" sz="1000" b="1" dirty="0">
                  <a:solidFill>
                    <a:srgbClr val="FFFFFF"/>
                  </a:solidFill>
                  <a:latin typeface="Calibri" panose="020F0502020204030204" pitchFamily="34" charset="0"/>
                  <a:ea typeface="SimSun" panose="02010600030101010101" pitchFamily="2" charset="-122"/>
                </a:rPr>
                <a:t>School</a:t>
              </a:r>
              <a:endParaRPr lang="zh-CN" altLang="en-US" sz="1000" b="1">
                <a:solidFill>
                  <a:srgbClr val="FFFFFF"/>
                </a:solidFill>
                <a:latin typeface="Calibri" panose="020F0502020204030204" pitchFamily="34" charset="0"/>
                <a:ea typeface="SimSun" panose="02010600030101010101" pitchFamily="2" charset="-122"/>
              </a:endParaRPr>
            </a:p>
          </p:txBody>
        </p:sp>
        <p:sp>
          <p:nvSpPr>
            <p:cNvPr id="77849" name="Text Box 12"/>
            <p:cNvSpPr txBox="1">
              <a:spLocks noChangeArrowheads="1"/>
            </p:cNvSpPr>
            <p:nvPr/>
          </p:nvSpPr>
          <p:spPr bwMode="auto">
            <a:xfrm>
              <a:off x="5181" y="3836"/>
              <a:ext cx="325" cy="84"/>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95000"/>
                </a:lnSpc>
                <a:spcBef>
                  <a:spcPct val="50000"/>
                </a:spcBef>
                <a:spcAft>
                  <a:spcPct val="10000"/>
                </a:spcAft>
                <a:buSzPct val="75000"/>
                <a:buFont typeface="Monotype Sorts" pitchFamily="2" charset="2"/>
                <a:buNone/>
              </a:pPr>
              <a:r>
                <a:rPr lang="en-US" altLang="zh-CN" sz="1000" b="1" dirty="0">
                  <a:solidFill>
                    <a:srgbClr val="FFFFFF"/>
                  </a:solidFill>
                  <a:latin typeface="Calibri" panose="020F0502020204030204" pitchFamily="34" charset="0"/>
                  <a:ea typeface="SimSun" panose="02010600030101010101" pitchFamily="2" charset="-122"/>
                </a:rPr>
                <a:t>Industry</a:t>
              </a:r>
              <a:endParaRPr lang="zh-CN" altLang="en-US" sz="1000" b="1">
                <a:solidFill>
                  <a:srgbClr val="FFFFFF"/>
                </a:solidFill>
                <a:latin typeface="Calibri" panose="020F0502020204030204" pitchFamily="34" charset="0"/>
                <a:ea typeface="SimSun" panose="02010600030101010101" pitchFamily="2" charset="-122"/>
              </a:endParaRPr>
            </a:p>
          </p:txBody>
        </p:sp>
        <p:pic>
          <p:nvPicPr>
            <p:cNvPr id="77850" name="Picture 13" descr="nh 01_r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51" y="2043"/>
              <a:ext cx="880"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51" name="Text Box 14"/>
            <p:cNvSpPr txBox="1">
              <a:spLocks noChangeArrowheads="1"/>
            </p:cNvSpPr>
            <p:nvPr/>
          </p:nvSpPr>
          <p:spPr bwMode="auto">
            <a:xfrm>
              <a:off x="5148" y="2527"/>
              <a:ext cx="381" cy="84"/>
            </a:xfrm>
            <a:prstGeom prst="rect">
              <a:avLst/>
            </a:prstGeom>
            <a:solidFill>
              <a:schemeClr val="tx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lnSpc>
                  <a:spcPct val="95000"/>
                </a:lnSpc>
                <a:spcBef>
                  <a:spcPct val="50000"/>
                </a:spcBef>
                <a:spcAft>
                  <a:spcPct val="10000"/>
                </a:spcAft>
                <a:buSzPct val="75000"/>
                <a:buFont typeface="Monotype Sorts" pitchFamily="2" charset="2"/>
                <a:buNone/>
              </a:pPr>
              <a:r>
                <a:rPr lang="en-US" altLang="zh-CN" sz="1000" b="1" dirty="0">
                  <a:solidFill>
                    <a:srgbClr val="FFFFFF"/>
                  </a:solidFill>
                  <a:latin typeface="Calibri" panose="020F0502020204030204" pitchFamily="34" charset="0"/>
                  <a:ea typeface="SimSun" panose="02010600030101010101" pitchFamily="2" charset="-122"/>
                </a:rPr>
                <a:t>Nursing Home</a:t>
              </a:r>
              <a:endParaRPr lang="zh-CN" altLang="en-US" sz="1000" b="1">
                <a:solidFill>
                  <a:srgbClr val="FFFFFF"/>
                </a:solidFill>
                <a:latin typeface="Calibri" panose="020F0502020204030204" pitchFamily="34" charset="0"/>
                <a:ea typeface="SimSun" panose="02010600030101010101" pitchFamily="2" charset="-122"/>
              </a:endParaRPr>
            </a:p>
          </p:txBody>
        </p:sp>
      </p:grpSp>
      <p:grpSp>
        <p:nvGrpSpPr>
          <p:cNvPr id="77826" name="Group 36"/>
          <p:cNvGrpSpPr>
            <a:grpSpLocks/>
          </p:cNvGrpSpPr>
          <p:nvPr/>
        </p:nvGrpSpPr>
        <p:grpSpPr bwMode="auto">
          <a:xfrm>
            <a:off x="0" y="1268413"/>
            <a:ext cx="7275513" cy="5378450"/>
            <a:chOff x="81631" y="980728"/>
            <a:chExt cx="6938641" cy="5128196"/>
          </a:xfrm>
        </p:grpSpPr>
        <p:pic>
          <p:nvPicPr>
            <p:cNvPr id="77828" name="Picture 2" descr="TP Crop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326" y="980728"/>
              <a:ext cx="674052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6"/>
            <p:cNvSpPr txBox="1">
              <a:spLocks noChangeArrowheads="1"/>
            </p:cNvSpPr>
            <p:nvPr/>
          </p:nvSpPr>
          <p:spPr bwMode="auto">
            <a:xfrm>
              <a:off x="6163351" y="5630615"/>
              <a:ext cx="856921" cy="283049"/>
            </a:xfrm>
            <a:prstGeom prst="rect">
              <a:avLst/>
            </a:prstGeom>
            <a:noFill/>
            <a:ln w="9525">
              <a:noFill/>
              <a:miter lim="800000"/>
              <a:headEnd/>
              <a:tailEnd/>
            </a:ln>
          </p:spPr>
          <p:txBody>
            <a:bodyPr>
              <a:spAutoFit/>
            </a:bodyPr>
            <a:lstStyle/>
            <a:p>
              <a:pPr defTabSz="912813" eaLnBrk="0" hangingPunct="0">
                <a:lnSpc>
                  <a:spcPct val="95000"/>
                </a:lnSpc>
                <a:spcBef>
                  <a:spcPct val="50000"/>
                </a:spcBef>
                <a:spcAft>
                  <a:spcPct val="40000"/>
                </a:spcAft>
                <a:buSzPct val="75000"/>
                <a:buFont typeface="Monotype Sorts" pitchFamily="2" charset="2"/>
                <a:buNone/>
                <a:defRPr/>
              </a:pPr>
              <a:r>
                <a:rPr lang="en-US" altLang="zh-TW" sz="1400" b="1" dirty="0">
                  <a:solidFill>
                    <a:srgbClr val="000000"/>
                  </a:solidFill>
                  <a:ea typeface="SimSun" pitchFamily="2" charset="-122"/>
                </a:rPr>
                <a:t>Industry</a:t>
              </a:r>
            </a:p>
          </p:txBody>
        </p:sp>
        <p:sp>
          <p:nvSpPr>
            <p:cNvPr id="25" name="Text Box 17"/>
            <p:cNvSpPr txBox="1">
              <a:spLocks noChangeArrowheads="1"/>
            </p:cNvSpPr>
            <p:nvPr/>
          </p:nvSpPr>
          <p:spPr bwMode="auto">
            <a:xfrm>
              <a:off x="1476021" y="5644238"/>
              <a:ext cx="973499" cy="283050"/>
            </a:xfrm>
            <a:prstGeom prst="rect">
              <a:avLst/>
            </a:prstGeom>
            <a:noFill/>
            <a:ln w="9525">
              <a:noFill/>
              <a:miter lim="800000"/>
              <a:headEnd/>
              <a:tailEnd/>
            </a:ln>
          </p:spPr>
          <p:txBody>
            <a:bodyPr>
              <a:spAutoFit/>
            </a:bodyPr>
            <a:lstStyle/>
            <a:p>
              <a:pPr algn="ctr" defTabSz="912813" eaLnBrk="0" hangingPunct="0">
                <a:lnSpc>
                  <a:spcPct val="95000"/>
                </a:lnSpc>
                <a:spcBef>
                  <a:spcPct val="50000"/>
                </a:spcBef>
                <a:spcAft>
                  <a:spcPct val="40000"/>
                </a:spcAft>
                <a:buSzPct val="75000"/>
                <a:buFont typeface="Monotype Sorts" pitchFamily="2" charset="2"/>
                <a:buNone/>
                <a:defRPr/>
              </a:pPr>
              <a:r>
                <a:rPr lang="en-US" altLang="zh-CN" sz="1400" b="1" dirty="0">
                  <a:solidFill>
                    <a:srgbClr val="000000"/>
                  </a:solidFill>
                </a:rPr>
                <a:t>School</a:t>
              </a:r>
            </a:p>
          </p:txBody>
        </p:sp>
        <p:sp>
          <p:nvSpPr>
            <p:cNvPr id="26" name="Text Box 18"/>
            <p:cNvSpPr txBox="1">
              <a:spLocks noChangeArrowheads="1"/>
            </p:cNvSpPr>
            <p:nvPr/>
          </p:nvSpPr>
          <p:spPr bwMode="auto">
            <a:xfrm>
              <a:off x="4064953" y="5630615"/>
              <a:ext cx="651018" cy="283049"/>
            </a:xfrm>
            <a:prstGeom prst="rect">
              <a:avLst/>
            </a:prstGeom>
            <a:noFill/>
            <a:ln w="9525">
              <a:noFill/>
              <a:miter lim="800000"/>
              <a:headEnd/>
              <a:tailEnd/>
            </a:ln>
          </p:spPr>
          <p:txBody>
            <a:bodyPr>
              <a:spAutoFit/>
            </a:bodyPr>
            <a:lstStyle/>
            <a:p>
              <a:pPr defTabSz="912813" eaLnBrk="0" hangingPunct="0">
                <a:lnSpc>
                  <a:spcPct val="95000"/>
                </a:lnSpc>
                <a:spcBef>
                  <a:spcPct val="50000"/>
                </a:spcBef>
                <a:spcAft>
                  <a:spcPct val="40000"/>
                </a:spcAft>
                <a:buSzPct val="75000"/>
                <a:buFont typeface="Monotype Sorts" pitchFamily="2" charset="2"/>
                <a:buNone/>
                <a:defRPr/>
              </a:pPr>
              <a:r>
                <a:rPr lang="en-US" altLang="zh-CN" sz="1400" b="1" dirty="0">
                  <a:solidFill>
                    <a:srgbClr val="000000"/>
                  </a:solidFill>
                </a:rPr>
                <a:t>Park</a:t>
              </a:r>
            </a:p>
          </p:txBody>
        </p:sp>
        <p:sp>
          <p:nvSpPr>
            <p:cNvPr id="77832" name="Text Box 19"/>
            <p:cNvSpPr txBox="1">
              <a:spLocks noChangeArrowheads="1"/>
            </p:cNvSpPr>
            <p:nvPr/>
          </p:nvSpPr>
          <p:spPr bwMode="auto">
            <a:xfrm>
              <a:off x="81631" y="5630615"/>
              <a:ext cx="1517023" cy="47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95000"/>
                </a:lnSpc>
                <a:spcBef>
                  <a:spcPct val="50000"/>
                </a:spcBef>
                <a:spcAft>
                  <a:spcPct val="40000"/>
                </a:spcAft>
                <a:buSzPct val="75000"/>
                <a:buFont typeface="Monotype Sorts" pitchFamily="2" charset="2"/>
                <a:buNone/>
              </a:pPr>
              <a:r>
                <a:rPr lang="zh-CN" altLang="en-US" sz="1400" b="1">
                  <a:solidFill>
                    <a:srgbClr val="000000"/>
                  </a:solidFill>
                  <a:latin typeface="Calibri" panose="020F0502020204030204" pitchFamily="34" charset="0"/>
                  <a:ea typeface="SimSun" panose="02010600030101010101" pitchFamily="2" charset="-122"/>
                </a:rPr>
                <a:t> </a:t>
              </a:r>
              <a:r>
                <a:rPr lang="en-US" altLang="zh-CN" sz="1400" b="1" dirty="0">
                  <a:solidFill>
                    <a:srgbClr val="000000"/>
                  </a:solidFill>
                  <a:latin typeface="Calibri" panose="020F0502020204030204" pitchFamily="34" charset="0"/>
                  <a:ea typeface="SimSun" panose="02010600030101010101" pitchFamily="2" charset="-122"/>
                </a:rPr>
                <a:t>Civic &amp; Community Institution </a:t>
              </a:r>
              <a:endParaRPr lang="zh-CN" altLang="en-US" sz="1400" b="1">
                <a:solidFill>
                  <a:srgbClr val="000000"/>
                </a:solidFill>
                <a:latin typeface="Calibri" panose="020F0502020204030204" pitchFamily="34" charset="0"/>
                <a:ea typeface="SimSun" panose="02010600030101010101" pitchFamily="2" charset="-122"/>
              </a:endParaRPr>
            </a:p>
          </p:txBody>
        </p:sp>
        <p:sp>
          <p:nvSpPr>
            <p:cNvPr id="77833" name="Text Box 20"/>
            <p:cNvSpPr txBox="1">
              <a:spLocks noChangeArrowheads="1"/>
            </p:cNvSpPr>
            <p:nvPr/>
          </p:nvSpPr>
          <p:spPr bwMode="auto">
            <a:xfrm>
              <a:off x="2902205" y="5630615"/>
              <a:ext cx="813015" cy="47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5000"/>
                </a:lnSpc>
                <a:spcBef>
                  <a:spcPct val="50000"/>
                </a:spcBef>
                <a:spcAft>
                  <a:spcPct val="40000"/>
                </a:spcAft>
                <a:buSzPct val="75000"/>
                <a:buFont typeface="Monotype Sorts" pitchFamily="2" charset="2"/>
                <a:buNone/>
              </a:pPr>
              <a:r>
                <a:rPr lang="en-US" altLang="zh-CN" sz="1400" b="1" dirty="0">
                  <a:solidFill>
                    <a:srgbClr val="000000"/>
                  </a:solidFill>
                  <a:latin typeface="Calibri" panose="020F0502020204030204" pitchFamily="34" charset="0"/>
                  <a:ea typeface="SimSun" panose="02010600030101010101" pitchFamily="2" charset="-122"/>
                </a:rPr>
                <a:t>Town Centre</a:t>
              </a:r>
              <a:endParaRPr lang="zh-CN" altLang="en-US" sz="1400" b="1">
                <a:solidFill>
                  <a:srgbClr val="000000"/>
                </a:solidFill>
                <a:latin typeface="Calibri" panose="020F0502020204030204" pitchFamily="34" charset="0"/>
                <a:ea typeface="SimSun" panose="02010600030101010101" pitchFamily="2" charset="-122"/>
              </a:endParaRPr>
            </a:p>
          </p:txBody>
        </p:sp>
        <p:sp>
          <p:nvSpPr>
            <p:cNvPr id="29" name="Text Box 21"/>
            <p:cNvSpPr txBox="1">
              <a:spLocks noChangeArrowheads="1"/>
            </p:cNvSpPr>
            <p:nvPr/>
          </p:nvSpPr>
          <p:spPr bwMode="auto">
            <a:xfrm>
              <a:off x="5176226" y="5630615"/>
              <a:ext cx="999237" cy="283049"/>
            </a:xfrm>
            <a:prstGeom prst="rect">
              <a:avLst/>
            </a:prstGeom>
            <a:noFill/>
            <a:ln w="9525">
              <a:noFill/>
              <a:miter lim="800000"/>
              <a:headEnd/>
              <a:tailEnd/>
            </a:ln>
          </p:spPr>
          <p:txBody>
            <a:bodyPr>
              <a:spAutoFit/>
            </a:bodyPr>
            <a:lstStyle/>
            <a:p>
              <a:pPr algn="ctr" defTabSz="912813" eaLnBrk="0" hangingPunct="0">
                <a:lnSpc>
                  <a:spcPct val="95000"/>
                </a:lnSpc>
                <a:spcBef>
                  <a:spcPct val="50000"/>
                </a:spcBef>
                <a:spcAft>
                  <a:spcPct val="40000"/>
                </a:spcAft>
                <a:buSzPct val="75000"/>
                <a:buFont typeface="Monotype Sorts" pitchFamily="2" charset="2"/>
                <a:buNone/>
                <a:defRPr/>
              </a:pPr>
              <a:r>
                <a:rPr lang="en-US" altLang="zh-TW" sz="1400" b="1" dirty="0">
                  <a:solidFill>
                    <a:srgbClr val="000000"/>
                  </a:solidFill>
                  <a:ea typeface="SimSun" pitchFamily="2" charset="-122"/>
                </a:rPr>
                <a:t>Polyclinic</a:t>
              </a:r>
            </a:p>
          </p:txBody>
        </p:sp>
        <p:sp>
          <p:nvSpPr>
            <p:cNvPr id="30" name="Line 22"/>
            <p:cNvSpPr>
              <a:spLocks noChangeShapeType="1"/>
            </p:cNvSpPr>
            <p:nvPr/>
          </p:nvSpPr>
          <p:spPr bwMode="auto">
            <a:xfrm>
              <a:off x="1159596" y="3846039"/>
              <a:ext cx="0" cy="1820904"/>
            </a:xfrm>
            <a:prstGeom prst="line">
              <a:avLst/>
            </a:prstGeom>
            <a:noFill/>
            <a:ln w="9525">
              <a:solidFill>
                <a:schemeClr val="tx1"/>
              </a:solidFill>
              <a:round/>
              <a:headEnd/>
              <a:tailEnd/>
            </a:ln>
          </p:spPr>
          <p:txBody>
            <a:bodyPr/>
            <a:lstStyle/>
            <a:p>
              <a:pPr>
                <a:defRPr/>
              </a:pPr>
              <a:endParaRPr lang="en-GB" dirty="0">
                <a:solidFill>
                  <a:srgbClr val="000000"/>
                </a:solidFill>
              </a:endParaRPr>
            </a:p>
          </p:txBody>
        </p:sp>
        <p:sp>
          <p:nvSpPr>
            <p:cNvPr id="31" name="Line 23"/>
            <p:cNvSpPr>
              <a:spLocks noChangeShapeType="1"/>
            </p:cNvSpPr>
            <p:nvPr/>
          </p:nvSpPr>
          <p:spPr bwMode="auto">
            <a:xfrm>
              <a:off x="1893884" y="4316780"/>
              <a:ext cx="0" cy="1350163"/>
            </a:xfrm>
            <a:prstGeom prst="line">
              <a:avLst/>
            </a:prstGeom>
            <a:noFill/>
            <a:ln w="9525">
              <a:solidFill>
                <a:schemeClr val="tx1"/>
              </a:solidFill>
              <a:round/>
              <a:headEnd/>
              <a:tailEnd/>
            </a:ln>
          </p:spPr>
          <p:txBody>
            <a:bodyPr/>
            <a:lstStyle/>
            <a:p>
              <a:pPr>
                <a:defRPr/>
              </a:pPr>
              <a:endParaRPr lang="en-GB" dirty="0">
                <a:solidFill>
                  <a:srgbClr val="000000"/>
                </a:solidFill>
              </a:endParaRPr>
            </a:p>
          </p:txBody>
        </p:sp>
        <p:sp>
          <p:nvSpPr>
            <p:cNvPr id="32" name="Line 24"/>
            <p:cNvSpPr>
              <a:spLocks noChangeShapeType="1"/>
            </p:cNvSpPr>
            <p:nvPr/>
          </p:nvSpPr>
          <p:spPr bwMode="auto">
            <a:xfrm>
              <a:off x="3300385" y="4068544"/>
              <a:ext cx="0" cy="1584776"/>
            </a:xfrm>
            <a:prstGeom prst="line">
              <a:avLst/>
            </a:prstGeom>
            <a:noFill/>
            <a:ln w="9525">
              <a:solidFill>
                <a:schemeClr val="tx1"/>
              </a:solidFill>
              <a:round/>
              <a:headEnd/>
              <a:tailEnd/>
            </a:ln>
          </p:spPr>
          <p:txBody>
            <a:bodyPr/>
            <a:lstStyle/>
            <a:p>
              <a:pPr>
                <a:defRPr/>
              </a:pPr>
              <a:endParaRPr lang="en-GB" dirty="0">
                <a:solidFill>
                  <a:srgbClr val="000000"/>
                </a:solidFill>
              </a:endParaRPr>
            </a:p>
          </p:txBody>
        </p:sp>
        <p:sp>
          <p:nvSpPr>
            <p:cNvPr id="33" name="Line 25"/>
            <p:cNvSpPr>
              <a:spLocks noChangeShapeType="1"/>
            </p:cNvSpPr>
            <p:nvPr/>
          </p:nvSpPr>
          <p:spPr bwMode="auto">
            <a:xfrm>
              <a:off x="4349584" y="3597803"/>
              <a:ext cx="0" cy="2055517"/>
            </a:xfrm>
            <a:prstGeom prst="line">
              <a:avLst/>
            </a:prstGeom>
            <a:noFill/>
            <a:ln w="9525">
              <a:solidFill>
                <a:schemeClr val="tx1"/>
              </a:solidFill>
              <a:round/>
              <a:headEnd/>
              <a:tailEnd/>
            </a:ln>
          </p:spPr>
          <p:txBody>
            <a:bodyPr/>
            <a:lstStyle/>
            <a:p>
              <a:pPr>
                <a:defRPr/>
              </a:pPr>
              <a:endParaRPr lang="en-GB" dirty="0">
                <a:solidFill>
                  <a:srgbClr val="000000"/>
                </a:solidFill>
              </a:endParaRPr>
            </a:p>
          </p:txBody>
        </p:sp>
        <p:sp>
          <p:nvSpPr>
            <p:cNvPr id="34" name="Line 26"/>
            <p:cNvSpPr>
              <a:spLocks noChangeShapeType="1"/>
            </p:cNvSpPr>
            <p:nvPr/>
          </p:nvSpPr>
          <p:spPr bwMode="auto">
            <a:xfrm flipH="1">
              <a:off x="5860552" y="3720408"/>
              <a:ext cx="12112" cy="1932912"/>
            </a:xfrm>
            <a:prstGeom prst="line">
              <a:avLst/>
            </a:prstGeom>
            <a:noFill/>
            <a:ln w="9525">
              <a:solidFill>
                <a:schemeClr val="tx1"/>
              </a:solidFill>
              <a:round/>
              <a:headEnd/>
              <a:tailEnd/>
            </a:ln>
          </p:spPr>
          <p:txBody>
            <a:bodyPr/>
            <a:lstStyle/>
            <a:p>
              <a:pPr>
                <a:defRPr/>
              </a:pPr>
              <a:endParaRPr lang="en-GB" dirty="0">
                <a:solidFill>
                  <a:srgbClr val="000000"/>
                </a:solidFill>
              </a:endParaRPr>
            </a:p>
          </p:txBody>
        </p:sp>
        <p:sp>
          <p:nvSpPr>
            <p:cNvPr id="35" name="Line 27"/>
            <p:cNvSpPr>
              <a:spLocks noChangeShapeType="1"/>
            </p:cNvSpPr>
            <p:nvPr/>
          </p:nvSpPr>
          <p:spPr bwMode="auto">
            <a:xfrm>
              <a:off x="6422243" y="3263290"/>
              <a:ext cx="0" cy="2399111"/>
            </a:xfrm>
            <a:prstGeom prst="line">
              <a:avLst/>
            </a:prstGeom>
            <a:noFill/>
            <a:ln w="9525">
              <a:solidFill>
                <a:schemeClr val="tx1"/>
              </a:solidFill>
              <a:round/>
              <a:headEnd/>
              <a:tailEnd/>
            </a:ln>
          </p:spPr>
          <p:txBody>
            <a:bodyPr/>
            <a:lstStyle/>
            <a:p>
              <a:pPr>
                <a:defRPr/>
              </a:pPr>
              <a:endParaRPr lang="en-GB" dirty="0">
                <a:solidFill>
                  <a:srgbClr val="000000"/>
                </a:solidFill>
              </a:endParaRPr>
            </a:p>
          </p:txBody>
        </p:sp>
        <p:sp>
          <p:nvSpPr>
            <p:cNvPr id="77841" name="Text Box 28"/>
            <p:cNvSpPr txBox="1">
              <a:spLocks noChangeArrowheads="1"/>
            </p:cNvSpPr>
            <p:nvPr/>
          </p:nvSpPr>
          <p:spPr bwMode="auto">
            <a:xfrm>
              <a:off x="181555" y="985268"/>
              <a:ext cx="1194543" cy="28305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28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28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28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28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5000"/>
                </a:lnSpc>
                <a:spcBef>
                  <a:spcPct val="50000"/>
                </a:spcBef>
                <a:spcAft>
                  <a:spcPct val="40000"/>
                </a:spcAft>
                <a:buSzPct val="75000"/>
                <a:buFont typeface="Monotype Sorts" pitchFamily="2" charset="2"/>
                <a:buNone/>
              </a:pPr>
              <a:r>
                <a:rPr lang="en-US" altLang="zh-CN" sz="1400" b="1" dirty="0">
                  <a:solidFill>
                    <a:srgbClr val="FFFFFF"/>
                  </a:solidFill>
                  <a:latin typeface="Microsoft YaHei" panose="020B0503020204020204" pitchFamily="34" charset="-122"/>
                  <a:ea typeface="Microsoft YaHei" panose="020B0503020204020204" pitchFamily="34" charset="-122"/>
                </a:rPr>
                <a:t>Toa Payoh</a:t>
              </a:r>
              <a:endParaRPr lang="zh-CN" altLang="en-US" sz="1400" b="1" dirty="0">
                <a:solidFill>
                  <a:srgbClr val="FFFFFF"/>
                </a:solidFill>
                <a:latin typeface="Microsoft YaHei" panose="020B0503020204020204" pitchFamily="34" charset="-122"/>
                <a:ea typeface="Microsoft YaHei" panose="020B0503020204020204" pitchFamily="34" charset="-122"/>
              </a:endParaRPr>
            </a:p>
          </p:txBody>
        </p:sp>
      </p:grpSp>
      <p:sp>
        <p:nvSpPr>
          <p:cNvPr id="2" name="TextBox 1"/>
          <p:cNvSpPr txBox="1"/>
          <p:nvPr/>
        </p:nvSpPr>
        <p:spPr>
          <a:xfrm>
            <a:off x="319714" y="963930"/>
            <a:ext cx="3055311" cy="369332"/>
          </a:xfrm>
          <a:prstGeom prst="rect">
            <a:avLst/>
          </a:prstGeom>
          <a:noFill/>
        </p:spPr>
        <p:txBody>
          <a:bodyPr wrap="square" rtlCol="0">
            <a:spAutoFit/>
          </a:bodyPr>
          <a:lstStyle/>
          <a:p>
            <a:r>
              <a:rPr lang="en-US" dirty="0">
                <a:solidFill>
                  <a:srgbClr val="000000"/>
                </a:solidFill>
              </a:rPr>
              <a:t>463ha; 102,100 population</a:t>
            </a:r>
          </a:p>
        </p:txBody>
      </p:sp>
      <p:sp>
        <p:nvSpPr>
          <p:cNvPr id="3" name="Title 2"/>
          <p:cNvSpPr>
            <a:spLocks noGrp="1"/>
          </p:cNvSpPr>
          <p:nvPr>
            <p:ph type="title"/>
          </p:nvPr>
        </p:nvSpPr>
        <p:spPr>
          <a:xfrm>
            <a:off x="273433" y="375444"/>
            <a:ext cx="8259438" cy="593725"/>
          </a:xfrm>
        </p:spPr>
        <p:txBody>
          <a:bodyPr>
            <a:normAutofit fontScale="90000"/>
          </a:bodyPr>
          <a:lstStyle/>
          <a:p>
            <a:pPr algn="l"/>
            <a:r>
              <a:rPr lang="en-US" sz="3600" dirty="0"/>
              <a:t>Integrated Township Planning</a:t>
            </a:r>
            <a:endParaRPr lang="en-SG" sz="3600" dirty="0"/>
          </a:p>
        </p:txBody>
      </p:sp>
    </p:spTree>
    <p:extLst>
      <p:ext uri="{BB962C8B-B14F-4D97-AF65-F5344CB8AC3E}">
        <p14:creationId xmlns:p14="http://schemas.microsoft.com/office/powerpoint/2010/main" val="310080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jpg"/>
          <p:cNvPicPr/>
          <p:nvPr/>
        </p:nvPicPr>
        <p:blipFill>
          <a:blip r:embed="rId2"/>
          <a:stretch>
            <a:fillRect/>
          </a:stretch>
        </p:blipFill>
        <p:spPr>
          <a:xfrm>
            <a:off x="685800" y="1143000"/>
            <a:ext cx="7924800" cy="5029200"/>
          </a:xfrm>
          <a:prstGeom prst="rect">
            <a:avLst/>
          </a:prstGeom>
        </p:spPr>
      </p:pic>
      <p:sp>
        <p:nvSpPr>
          <p:cNvPr id="107" name="Text Placeholder 106"/>
          <p:cNvSpPr>
            <a:spLocks noGrp="1"/>
          </p:cNvSpPr>
          <p:nvPr>
            <p:ph type="body" idx="10"/>
          </p:nvPr>
        </p:nvSpPr>
        <p:spPr>
          <a:xfrm>
            <a:off x="152400" y="228600"/>
            <a:ext cx="8077200" cy="914400"/>
          </a:xfrm>
          <a:prstGeom prst="rect">
            <a:avLst/>
          </a:prstGeom>
          <a:noFill/>
          <a:ln w="0" cmpd="sng">
            <a:noFill/>
            <a:prstDash val="solid"/>
          </a:ln>
        </p:spPr>
        <p:txBody>
          <a:bodyPr vert="horz" lIns="0" tIns="46990" rIns="0" bIns="0" anchor="t"/>
          <a:lstStyle/>
          <a:p>
            <a:pPr marL="548640" marR="0" indent="0" algn="ctr">
              <a:lnSpc>
                <a:spcPts val="3100"/>
              </a:lnSpc>
              <a:spcAft>
                <a:spcPts val="4650"/>
              </a:spcAft>
            </a:pPr>
            <a:r>
              <a:rPr lang="en-US" sz="3150" spc="10" dirty="0">
                <a:solidFill>
                  <a:srgbClr val="000000"/>
                </a:solidFill>
                <a:latin typeface="Calibri" panose="22635452340000000000" pitchFamily="1"/>
              </a:rPr>
              <a:t>INTEGRATED PUBLIC HOUSING AND PUBLIC TRANSPORT PLANNING &amp; DEVELOPMENT</a:t>
            </a:r>
          </a:p>
        </p:txBody>
      </p:sp>
    </p:spTree>
    <p:extLst>
      <p:ext uri="{BB962C8B-B14F-4D97-AF65-F5344CB8AC3E}">
        <p14:creationId xmlns:p14="http://schemas.microsoft.com/office/powerpoint/2010/main" val="11008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2995" name="Picture 3" descr="Sengka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35250"/>
            <a:ext cx="624522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996" name="Text Box 4"/>
          <p:cNvSpPr txBox="1">
            <a:spLocks noChangeArrowheads="1"/>
          </p:cNvSpPr>
          <p:nvPr/>
        </p:nvSpPr>
        <p:spPr bwMode="auto">
          <a:xfrm>
            <a:off x="4176713" y="5387975"/>
            <a:ext cx="2124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zh-CN" sz="2400" b="1" dirty="0">
                <a:solidFill>
                  <a:srgbClr val="FFCC00"/>
                </a:solidFill>
                <a:latin typeface="Arial" pitchFamily="34" charset="0"/>
                <a:cs typeface="Arial" pitchFamily="34" charset="0"/>
              </a:rPr>
              <a:t>Commercial</a:t>
            </a:r>
          </a:p>
        </p:txBody>
      </p:sp>
      <p:sp>
        <p:nvSpPr>
          <p:cNvPr id="2772997" name="Text Box 5"/>
          <p:cNvSpPr txBox="1">
            <a:spLocks noChangeArrowheads="1"/>
          </p:cNvSpPr>
          <p:nvPr/>
        </p:nvSpPr>
        <p:spPr bwMode="auto">
          <a:xfrm>
            <a:off x="2054225" y="3225800"/>
            <a:ext cx="2122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2400" dirty="0">
                <a:solidFill>
                  <a:srgbClr val="FFCC00"/>
                </a:solidFill>
                <a:cs typeface="Arial" pitchFamily="34" charset="0"/>
              </a:rPr>
              <a:t>Residential</a:t>
            </a:r>
          </a:p>
        </p:txBody>
      </p:sp>
      <p:sp>
        <p:nvSpPr>
          <p:cNvPr id="2772998" name="Text Box 6"/>
          <p:cNvSpPr txBox="1">
            <a:spLocks noChangeArrowheads="1"/>
          </p:cNvSpPr>
          <p:nvPr/>
        </p:nvSpPr>
        <p:spPr bwMode="auto">
          <a:xfrm>
            <a:off x="1000125" y="4794250"/>
            <a:ext cx="105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2400" dirty="0">
                <a:solidFill>
                  <a:srgbClr val="FF3300"/>
                </a:solidFill>
                <a:cs typeface="Arial" pitchFamily="34" charset="0"/>
              </a:rPr>
              <a:t>LRT</a:t>
            </a:r>
          </a:p>
        </p:txBody>
      </p:sp>
      <p:grpSp>
        <p:nvGrpSpPr>
          <p:cNvPr id="2772999" name="Group 7"/>
          <p:cNvGrpSpPr>
            <a:grpSpLocks/>
          </p:cNvGrpSpPr>
          <p:nvPr/>
        </p:nvGrpSpPr>
        <p:grpSpPr bwMode="auto">
          <a:xfrm>
            <a:off x="2481263" y="4565650"/>
            <a:ext cx="2362200" cy="1235075"/>
            <a:chOff x="3497" y="2876"/>
            <a:chExt cx="1488" cy="778"/>
          </a:xfrm>
        </p:grpSpPr>
        <p:sp>
          <p:nvSpPr>
            <p:cNvPr id="33836" name="Text Box 8"/>
            <p:cNvSpPr txBox="1">
              <a:spLocks noChangeArrowheads="1"/>
            </p:cNvSpPr>
            <p:nvPr/>
          </p:nvSpPr>
          <p:spPr bwMode="auto">
            <a:xfrm>
              <a:off x="3497" y="2876"/>
              <a:ext cx="148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lgn="ctr">
                <a:spcBef>
                  <a:spcPct val="50000"/>
                </a:spcBef>
              </a:pPr>
              <a:r>
                <a:rPr lang="en-GB" altLang="zh-CN" sz="2400" dirty="0">
                  <a:solidFill>
                    <a:srgbClr val="FF3300"/>
                  </a:solidFill>
                  <a:cs typeface="Arial" pitchFamily="34" charset="0"/>
                </a:rPr>
                <a:t>MRT (Underground)</a:t>
              </a:r>
            </a:p>
          </p:txBody>
        </p:sp>
        <p:sp>
          <p:nvSpPr>
            <p:cNvPr id="33837" name="AutoShape 9"/>
            <p:cNvSpPr>
              <a:spLocks noChangeArrowheads="1"/>
            </p:cNvSpPr>
            <p:nvPr/>
          </p:nvSpPr>
          <p:spPr bwMode="auto">
            <a:xfrm>
              <a:off x="4133" y="3394"/>
              <a:ext cx="216" cy="260"/>
            </a:xfrm>
            <a:prstGeom prst="downArrow">
              <a:avLst>
                <a:gd name="adj1" fmla="val 50000"/>
                <a:gd name="adj2" fmla="val 30093"/>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endParaRPr lang="en-US" sz="2800" dirty="0">
                <a:solidFill>
                  <a:srgbClr val="FF3300"/>
                </a:solidFill>
                <a:latin typeface="Arial" pitchFamily="34" charset="0"/>
                <a:cs typeface="Arial" pitchFamily="34" charset="0"/>
              </a:endParaRPr>
            </a:p>
          </p:txBody>
        </p:sp>
      </p:grpSp>
      <p:sp>
        <p:nvSpPr>
          <p:cNvPr id="2773002" name="Text Box 10"/>
          <p:cNvSpPr txBox="1">
            <a:spLocks noChangeArrowheads="1"/>
          </p:cNvSpPr>
          <p:nvPr/>
        </p:nvSpPr>
        <p:spPr bwMode="auto">
          <a:xfrm>
            <a:off x="2054225" y="5708650"/>
            <a:ext cx="105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2400" dirty="0">
                <a:solidFill>
                  <a:srgbClr val="FF3300"/>
                </a:solidFill>
                <a:cs typeface="Arial" pitchFamily="34" charset="0"/>
              </a:rPr>
              <a:t>Taxi</a:t>
            </a:r>
          </a:p>
        </p:txBody>
      </p:sp>
      <p:sp>
        <p:nvSpPr>
          <p:cNvPr id="33801" name="Text Box 11"/>
          <p:cNvSpPr txBox="1">
            <a:spLocks noChangeArrowheads="1"/>
          </p:cNvSpPr>
          <p:nvPr/>
        </p:nvSpPr>
        <p:spPr bwMode="auto">
          <a:xfrm>
            <a:off x="685800" y="1482725"/>
            <a:ext cx="4102085"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r>
              <a:rPr lang="en-US" sz="2800" i="1" dirty="0">
                <a:solidFill>
                  <a:srgbClr val="C0504D"/>
                </a:solidFill>
                <a:cs typeface="Arial" pitchFamily="34" charset="0"/>
              </a:rPr>
              <a:t>Sengkang New Town</a:t>
            </a:r>
          </a:p>
          <a:p>
            <a:r>
              <a:rPr lang="en-US" sz="2800" i="1" dirty="0">
                <a:solidFill>
                  <a:srgbClr val="C0504D"/>
                </a:solidFill>
                <a:cs typeface="Arial" pitchFamily="34" charset="0"/>
              </a:rPr>
              <a:t>(95,000 Dwelling Units)</a:t>
            </a:r>
          </a:p>
        </p:txBody>
      </p:sp>
      <p:pic>
        <p:nvPicPr>
          <p:cNvPr id="33802" name="Picture 12" descr="interchange2 (PT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191000"/>
            <a:ext cx="253047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005" name="Text Box 13"/>
          <p:cNvSpPr txBox="1">
            <a:spLocks noChangeArrowheads="1"/>
          </p:cNvSpPr>
          <p:nvPr/>
        </p:nvSpPr>
        <p:spPr bwMode="auto">
          <a:xfrm>
            <a:off x="5791200" y="4389438"/>
            <a:ext cx="29572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lnSpc>
                <a:spcPct val="50000"/>
              </a:lnSpc>
              <a:spcBef>
                <a:spcPct val="50000"/>
              </a:spcBef>
            </a:pPr>
            <a:r>
              <a:rPr lang="en-GB" altLang="zh-CN" sz="2400" dirty="0">
                <a:solidFill>
                  <a:srgbClr val="FF3300"/>
                </a:solidFill>
                <a:cs typeface="Arial" pitchFamily="34" charset="0"/>
              </a:rPr>
              <a:t>Bus Interchange</a:t>
            </a:r>
          </a:p>
        </p:txBody>
      </p:sp>
      <p:sp>
        <p:nvSpPr>
          <p:cNvPr id="2773008" name="Text Box 16"/>
          <p:cNvSpPr txBox="1">
            <a:spLocks noChangeArrowheads="1"/>
          </p:cNvSpPr>
          <p:nvPr/>
        </p:nvSpPr>
        <p:spPr bwMode="auto">
          <a:xfrm>
            <a:off x="3171825" y="6019800"/>
            <a:ext cx="20081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2400" dirty="0">
                <a:solidFill>
                  <a:srgbClr val="FF3300"/>
                </a:solidFill>
                <a:cs typeface="Arial" pitchFamily="34" charset="0"/>
              </a:rPr>
              <a:t>Car Pick up/ Drop off</a:t>
            </a:r>
          </a:p>
        </p:txBody>
      </p:sp>
      <p:grpSp>
        <p:nvGrpSpPr>
          <p:cNvPr id="33805" name="Group 17"/>
          <p:cNvGrpSpPr>
            <a:grpSpLocks/>
          </p:cNvGrpSpPr>
          <p:nvPr/>
        </p:nvGrpSpPr>
        <p:grpSpPr bwMode="auto">
          <a:xfrm>
            <a:off x="5180013" y="1341438"/>
            <a:ext cx="4008437" cy="2773362"/>
            <a:chOff x="2416" y="846"/>
            <a:chExt cx="3059" cy="2304"/>
          </a:xfrm>
        </p:grpSpPr>
        <p:pic>
          <p:nvPicPr>
            <p:cNvPr id="33807" name="Picture 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41" y="846"/>
              <a:ext cx="3034" cy="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808" name="Group 19"/>
            <p:cNvGrpSpPr>
              <a:grpSpLocks/>
            </p:cNvGrpSpPr>
            <p:nvPr/>
          </p:nvGrpSpPr>
          <p:grpSpPr bwMode="auto">
            <a:xfrm>
              <a:off x="3864" y="846"/>
              <a:ext cx="681" cy="2304"/>
              <a:chOff x="3864" y="846"/>
              <a:chExt cx="681" cy="2304"/>
            </a:xfrm>
          </p:grpSpPr>
          <p:sp>
            <p:nvSpPr>
              <p:cNvPr id="33834" name="Freeform 20"/>
              <p:cNvSpPr>
                <a:spLocks/>
              </p:cNvSpPr>
              <p:nvPr/>
            </p:nvSpPr>
            <p:spPr bwMode="auto">
              <a:xfrm>
                <a:off x="3965" y="846"/>
                <a:ext cx="580" cy="2304"/>
              </a:xfrm>
              <a:custGeom>
                <a:avLst/>
                <a:gdLst>
                  <a:gd name="T0" fmla="*/ 1 w 1026"/>
                  <a:gd name="T1" fmla="*/ 0 h 3464"/>
                  <a:gd name="T2" fmla="*/ 1 w 1026"/>
                  <a:gd name="T3" fmla="*/ 1 h 3464"/>
                  <a:gd name="T4" fmla="*/ 1 w 1026"/>
                  <a:gd name="T5" fmla="*/ 1 h 3464"/>
                  <a:gd name="T6" fmla="*/ 1 w 1026"/>
                  <a:gd name="T7" fmla="*/ 1 h 3464"/>
                  <a:gd name="T8" fmla="*/ 1 w 1026"/>
                  <a:gd name="T9" fmla="*/ 1 h 3464"/>
                  <a:gd name="T10" fmla="*/ 1 w 1026"/>
                  <a:gd name="T11" fmla="*/ 1 h 3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6" h="3464">
                    <a:moveTo>
                      <a:pt x="1023" y="0"/>
                    </a:moveTo>
                    <a:cubicBezTo>
                      <a:pt x="1007" y="36"/>
                      <a:pt x="1026" y="28"/>
                      <a:pt x="927" y="208"/>
                    </a:cubicBezTo>
                    <a:cubicBezTo>
                      <a:pt x="828" y="388"/>
                      <a:pt x="574" y="783"/>
                      <a:pt x="431" y="1080"/>
                    </a:cubicBezTo>
                    <a:cubicBezTo>
                      <a:pt x="288" y="1377"/>
                      <a:pt x="134" y="1799"/>
                      <a:pt x="67" y="1990"/>
                    </a:cubicBezTo>
                    <a:cubicBezTo>
                      <a:pt x="0" y="2181"/>
                      <a:pt x="37" y="1979"/>
                      <a:pt x="27" y="2225"/>
                    </a:cubicBezTo>
                    <a:cubicBezTo>
                      <a:pt x="17" y="2471"/>
                      <a:pt x="11" y="3206"/>
                      <a:pt x="7" y="3464"/>
                    </a:cubicBezTo>
                  </a:path>
                </a:pathLst>
              </a:custGeom>
              <a:noFill/>
              <a:ln w="101600" cap="flat" cmpd="sng">
                <a:solidFill>
                  <a:srgbClr val="FF66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3835" name="Text Box 21"/>
              <p:cNvSpPr txBox="1">
                <a:spLocks noChangeArrowheads="1"/>
              </p:cNvSpPr>
              <p:nvPr/>
            </p:nvSpPr>
            <p:spPr bwMode="auto">
              <a:xfrm rot="-5278084">
                <a:off x="3469" y="2229"/>
                <a:ext cx="1234"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1600" dirty="0">
                    <a:solidFill>
                      <a:prstClr val="black"/>
                    </a:solidFill>
                    <a:cs typeface="Arial" pitchFamily="34" charset="0"/>
                  </a:rPr>
                  <a:t>North East Line</a:t>
                </a:r>
                <a:endParaRPr lang="en-GB" altLang="zh-CN" sz="1600" dirty="0">
                  <a:solidFill>
                    <a:prstClr val="black"/>
                  </a:solidFill>
                  <a:latin typeface="Times New Roman" pitchFamily="18" charset="0"/>
                  <a:cs typeface="Arial" pitchFamily="34" charset="0"/>
                </a:endParaRPr>
              </a:p>
            </p:txBody>
          </p:sp>
        </p:grpSp>
        <p:sp>
          <p:nvSpPr>
            <p:cNvPr id="33809" name="Rectangle 22"/>
            <p:cNvSpPr>
              <a:spLocks noChangeArrowheads="1"/>
            </p:cNvSpPr>
            <p:nvPr/>
          </p:nvSpPr>
          <p:spPr bwMode="auto">
            <a:xfrm>
              <a:off x="2416" y="846"/>
              <a:ext cx="3049" cy="2291"/>
            </a:xfrm>
            <a:prstGeom prst="rect">
              <a:avLst/>
            </a:prstGeom>
            <a:noFill/>
            <a:ln w="57150">
              <a:solidFill>
                <a:srgbClr val="FFCC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dirty="0">
                <a:solidFill>
                  <a:prstClr val="black"/>
                </a:solidFill>
              </a:endParaRPr>
            </a:p>
          </p:txBody>
        </p:sp>
        <p:sp>
          <p:nvSpPr>
            <p:cNvPr id="33810" name="Text Box 23"/>
            <p:cNvSpPr txBox="1">
              <a:spLocks noChangeArrowheads="1"/>
            </p:cNvSpPr>
            <p:nvPr/>
          </p:nvSpPr>
          <p:spPr bwMode="auto">
            <a:xfrm>
              <a:off x="3315" y="1488"/>
              <a:ext cx="9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1600" dirty="0">
                  <a:solidFill>
                    <a:srgbClr val="FF0000"/>
                  </a:solidFill>
                  <a:cs typeface="Arial" pitchFamily="34" charset="0"/>
                </a:rPr>
                <a:t>Sengkang Station</a:t>
              </a:r>
            </a:p>
          </p:txBody>
        </p:sp>
        <p:sp>
          <p:nvSpPr>
            <p:cNvPr id="33811" name="Rectangle 24"/>
            <p:cNvSpPr>
              <a:spLocks noChangeArrowheads="1"/>
            </p:cNvSpPr>
            <p:nvPr/>
          </p:nvSpPr>
          <p:spPr bwMode="auto">
            <a:xfrm rot="1425323">
              <a:off x="4124" y="1532"/>
              <a:ext cx="90" cy="308"/>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dirty="0">
                <a:solidFill>
                  <a:prstClr val="black"/>
                </a:solidFill>
              </a:endParaRPr>
            </a:p>
          </p:txBody>
        </p:sp>
        <p:grpSp>
          <p:nvGrpSpPr>
            <p:cNvPr id="33812" name="Group 25"/>
            <p:cNvGrpSpPr>
              <a:grpSpLocks/>
            </p:cNvGrpSpPr>
            <p:nvPr/>
          </p:nvGrpSpPr>
          <p:grpSpPr bwMode="auto">
            <a:xfrm>
              <a:off x="2792" y="1199"/>
              <a:ext cx="2124" cy="1201"/>
              <a:chOff x="687" y="1505"/>
              <a:chExt cx="2124" cy="1201"/>
            </a:xfrm>
          </p:grpSpPr>
          <p:grpSp>
            <p:nvGrpSpPr>
              <p:cNvPr id="33813" name="Group 26"/>
              <p:cNvGrpSpPr>
                <a:grpSpLocks/>
              </p:cNvGrpSpPr>
              <p:nvPr/>
            </p:nvGrpSpPr>
            <p:grpSpPr bwMode="auto">
              <a:xfrm>
                <a:off x="687" y="1505"/>
                <a:ext cx="2124" cy="1201"/>
                <a:chOff x="687" y="1505"/>
                <a:chExt cx="2124" cy="1201"/>
              </a:xfrm>
            </p:grpSpPr>
            <p:grpSp>
              <p:nvGrpSpPr>
                <p:cNvPr id="33815" name="Group 27"/>
                <p:cNvGrpSpPr>
                  <a:grpSpLocks/>
                </p:cNvGrpSpPr>
                <p:nvPr/>
              </p:nvGrpSpPr>
              <p:grpSpPr bwMode="auto">
                <a:xfrm>
                  <a:off x="687" y="1505"/>
                  <a:ext cx="2124" cy="1201"/>
                  <a:chOff x="687" y="1505"/>
                  <a:chExt cx="2124" cy="1201"/>
                </a:xfrm>
              </p:grpSpPr>
              <p:grpSp>
                <p:nvGrpSpPr>
                  <p:cNvPr id="33817" name="Group 28"/>
                  <p:cNvGrpSpPr>
                    <a:grpSpLocks/>
                  </p:cNvGrpSpPr>
                  <p:nvPr/>
                </p:nvGrpSpPr>
                <p:grpSpPr bwMode="auto">
                  <a:xfrm>
                    <a:off x="693" y="1506"/>
                    <a:ext cx="2118" cy="1200"/>
                    <a:chOff x="693" y="1506"/>
                    <a:chExt cx="2118" cy="1200"/>
                  </a:xfrm>
                </p:grpSpPr>
                <p:sp>
                  <p:nvSpPr>
                    <p:cNvPr id="33832" name="Freeform 29"/>
                    <p:cNvSpPr>
                      <a:spLocks/>
                    </p:cNvSpPr>
                    <p:nvPr/>
                  </p:nvSpPr>
                  <p:spPr bwMode="auto">
                    <a:xfrm>
                      <a:off x="693" y="1506"/>
                      <a:ext cx="1460" cy="838"/>
                    </a:xfrm>
                    <a:custGeom>
                      <a:avLst/>
                      <a:gdLst>
                        <a:gd name="T0" fmla="*/ 1 w 2588"/>
                        <a:gd name="T1" fmla="*/ 1 h 1260"/>
                        <a:gd name="T2" fmla="*/ 1 w 2588"/>
                        <a:gd name="T3" fmla="*/ 1 h 1260"/>
                        <a:gd name="T4" fmla="*/ 1 w 2588"/>
                        <a:gd name="T5" fmla="*/ 1 h 1260"/>
                        <a:gd name="T6" fmla="*/ 1 w 2588"/>
                        <a:gd name="T7" fmla="*/ 1 h 1260"/>
                        <a:gd name="T8" fmla="*/ 1 w 2588"/>
                        <a:gd name="T9" fmla="*/ 1 h 1260"/>
                        <a:gd name="T10" fmla="*/ 1 w 2588"/>
                        <a:gd name="T11" fmla="*/ 1 h 1260"/>
                        <a:gd name="T12" fmla="*/ 1 w 2588"/>
                        <a:gd name="T13" fmla="*/ 1 h 1260"/>
                        <a:gd name="T14" fmla="*/ 1 w 2588"/>
                        <a:gd name="T15" fmla="*/ 1 h 1260"/>
                        <a:gd name="T16" fmla="*/ 1 w 2588"/>
                        <a:gd name="T17" fmla="*/ 1 h 1260"/>
                        <a:gd name="T18" fmla="*/ 1 w 2588"/>
                        <a:gd name="T19" fmla="*/ 1 h 1260"/>
                        <a:gd name="T20" fmla="*/ 1 w 2588"/>
                        <a:gd name="T21" fmla="*/ 1 h 1260"/>
                        <a:gd name="T22" fmla="*/ 1 w 2588"/>
                        <a:gd name="T23" fmla="*/ 1 h 1260"/>
                        <a:gd name="T24" fmla="*/ 1 w 2588"/>
                        <a:gd name="T25" fmla="*/ 1 h 1260"/>
                        <a:gd name="T26" fmla="*/ 1 w 2588"/>
                        <a:gd name="T27" fmla="*/ 1 h 1260"/>
                        <a:gd name="T28" fmla="*/ 1 w 2588"/>
                        <a:gd name="T29" fmla="*/ 1 h 1260"/>
                        <a:gd name="T30" fmla="*/ 1 w 2588"/>
                        <a:gd name="T31" fmla="*/ 1 h 1260"/>
                        <a:gd name="T32" fmla="*/ 1 w 2588"/>
                        <a:gd name="T33" fmla="*/ 1 h 1260"/>
                        <a:gd name="T34" fmla="*/ 1 w 2588"/>
                        <a:gd name="T35" fmla="*/ 1 h 1260"/>
                        <a:gd name="T36" fmla="*/ 1 w 2588"/>
                        <a:gd name="T37" fmla="*/ 1 h 1260"/>
                        <a:gd name="T38" fmla="*/ 1 w 2588"/>
                        <a:gd name="T39" fmla="*/ 1 h 1260"/>
                        <a:gd name="T40" fmla="*/ 1 w 2588"/>
                        <a:gd name="T41" fmla="*/ 1 h 1260"/>
                        <a:gd name="T42" fmla="*/ 1 w 2588"/>
                        <a:gd name="T43" fmla="*/ 1 h 1260"/>
                        <a:gd name="T44" fmla="*/ 1 w 2588"/>
                        <a:gd name="T45" fmla="*/ 1 h 1260"/>
                        <a:gd name="T46" fmla="*/ 1 w 2588"/>
                        <a:gd name="T47" fmla="*/ 1 h 1260"/>
                        <a:gd name="T48" fmla="*/ 1 w 2588"/>
                        <a:gd name="T49" fmla="*/ 1 h 1260"/>
                        <a:gd name="T50" fmla="*/ 1 w 2588"/>
                        <a:gd name="T51" fmla="*/ 1 h 1260"/>
                        <a:gd name="T52" fmla="*/ 1 w 2588"/>
                        <a:gd name="T53" fmla="*/ 1 h 12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88" h="1260">
                          <a:moveTo>
                            <a:pt x="2391" y="783"/>
                          </a:moveTo>
                          <a:cubicBezTo>
                            <a:pt x="2378" y="820"/>
                            <a:pt x="2341" y="936"/>
                            <a:pt x="2311" y="1008"/>
                          </a:cubicBezTo>
                          <a:cubicBezTo>
                            <a:pt x="2281" y="1080"/>
                            <a:pt x="2250" y="1180"/>
                            <a:pt x="2211" y="1218"/>
                          </a:cubicBezTo>
                          <a:cubicBezTo>
                            <a:pt x="2172" y="1256"/>
                            <a:pt x="2117" y="1229"/>
                            <a:pt x="2080" y="1234"/>
                          </a:cubicBezTo>
                          <a:cubicBezTo>
                            <a:pt x="2043" y="1239"/>
                            <a:pt x="2028" y="1246"/>
                            <a:pt x="1991" y="1248"/>
                          </a:cubicBezTo>
                          <a:cubicBezTo>
                            <a:pt x="1954" y="1250"/>
                            <a:pt x="1919" y="1260"/>
                            <a:pt x="1856" y="1243"/>
                          </a:cubicBezTo>
                          <a:cubicBezTo>
                            <a:pt x="1793" y="1226"/>
                            <a:pt x="1677" y="1179"/>
                            <a:pt x="1611" y="1148"/>
                          </a:cubicBezTo>
                          <a:cubicBezTo>
                            <a:pt x="1545" y="1117"/>
                            <a:pt x="1518" y="1088"/>
                            <a:pt x="1459" y="1054"/>
                          </a:cubicBezTo>
                          <a:cubicBezTo>
                            <a:pt x="1400" y="1020"/>
                            <a:pt x="1354" y="1001"/>
                            <a:pt x="1258" y="946"/>
                          </a:cubicBezTo>
                          <a:cubicBezTo>
                            <a:pt x="1162" y="891"/>
                            <a:pt x="986" y="773"/>
                            <a:pt x="884" y="726"/>
                          </a:cubicBezTo>
                          <a:cubicBezTo>
                            <a:pt x="782" y="679"/>
                            <a:pt x="711" y="673"/>
                            <a:pt x="644" y="666"/>
                          </a:cubicBezTo>
                          <a:cubicBezTo>
                            <a:pt x="577" y="659"/>
                            <a:pt x="532" y="675"/>
                            <a:pt x="481" y="685"/>
                          </a:cubicBezTo>
                          <a:cubicBezTo>
                            <a:pt x="430" y="695"/>
                            <a:pt x="386" y="715"/>
                            <a:pt x="340" y="727"/>
                          </a:cubicBezTo>
                          <a:cubicBezTo>
                            <a:pt x="294" y="739"/>
                            <a:pt x="248" y="773"/>
                            <a:pt x="205" y="757"/>
                          </a:cubicBezTo>
                          <a:cubicBezTo>
                            <a:pt x="162" y="741"/>
                            <a:pt x="100" y="691"/>
                            <a:pt x="79" y="631"/>
                          </a:cubicBezTo>
                          <a:cubicBezTo>
                            <a:pt x="58" y="571"/>
                            <a:pt x="83" y="455"/>
                            <a:pt x="76" y="396"/>
                          </a:cubicBezTo>
                          <a:cubicBezTo>
                            <a:pt x="69" y="337"/>
                            <a:pt x="40" y="322"/>
                            <a:pt x="36" y="276"/>
                          </a:cubicBezTo>
                          <a:cubicBezTo>
                            <a:pt x="32" y="230"/>
                            <a:pt x="32" y="163"/>
                            <a:pt x="51" y="118"/>
                          </a:cubicBezTo>
                          <a:cubicBezTo>
                            <a:pt x="70" y="73"/>
                            <a:pt x="0" y="14"/>
                            <a:pt x="148" y="7"/>
                          </a:cubicBezTo>
                          <a:cubicBezTo>
                            <a:pt x="296" y="0"/>
                            <a:pt x="712" y="50"/>
                            <a:pt x="937" y="73"/>
                          </a:cubicBezTo>
                          <a:cubicBezTo>
                            <a:pt x="1162" y="96"/>
                            <a:pt x="1339" y="129"/>
                            <a:pt x="1499" y="148"/>
                          </a:cubicBezTo>
                          <a:cubicBezTo>
                            <a:pt x="1659" y="167"/>
                            <a:pt x="1800" y="175"/>
                            <a:pt x="1896" y="186"/>
                          </a:cubicBezTo>
                          <a:cubicBezTo>
                            <a:pt x="1992" y="197"/>
                            <a:pt x="2007" y="200"/>
                            <a:pt x="2076" y="216"/>
                          </a:cubicBezTo>
                          <a:cubicBezTo>
                            <a:pt x="2145" y="232"/>
                            <a:pt x="2229" y="262"/>
                            <a:pt x="2309" y="283"/>
                          </a:cubicBezTo>
                          <a:cubicBezTo>
                            <a:pt x="2389" y="304"/>
                            <a:pt x="2520" y="303"/>
                            <a:pt x="2554" y="340"/>
                          </a:cubicBezTo>
                          <a:cubicBezTo>
                            <a:pt x="2588" y="377"/>
                            <a:pt x="2543" y="429"/>
                            <a:pt x="2516" y="503"/>
                          </a:cubicBezTo>
                          <a:cubicBezTo>
                            <a:pt x="2489" y="577"/>
                            <a:pt x="2417" y="725"/>
                            <a:pt x="2391" y="783"/>
                          </a:cubicBezTo>
                        </a:path>
                      </a:pathLst>
                    </a:custGeom>
                    <a:noFill/>
                    <a:ln w="762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3833" name="Freeform 30"/>
                    <p:cNvSpPr>
                      <a:spLocks/>
                    </p:cNvSpPr>
                    <p:nvPr/>
                  </p:nvSpPr>
                  <p:spPr bwMode="auto">
                    <a:xfrm>
                      <a:off x="1958" y="1738"/>
                      <a:ext cx="853" cy="968"/>
                    </a:xfrm>
                    <a:custGeom>
                      <a:avLst/>
                      <a:gdLst>
                        <a:gd name="T0" fmla="*/ 1 w 1511"/>
                        <a:gd name="T1" fmla="*/ 1 h 1456"/>
                        <a:gd name="T2" fmla="*/ 1 w 1511"/>
                        <a:gd name="T3" fmla="*/ 1 h 1456"/>
                        <a:gd name="T4" fmla="*/ 1 w 1511"/>
                        <a:gd name="T5" fmla="*/ 1 h 1456"/>
                        <a:gd name="T6" fmla="*/ 1 w 1511"/>
                        <a:gd name="T7" fmla="*/ 1 h 1456"/>
                        <a:gd name="T8" fmla="*/ 1 w 1511"/>
                        <a:gd name="T9" fmla="*/ 1 h 1456"/>
                        <a:gd name="T10" fmla="*/ 1 w 1511"/>
                        <a:gd name="T11" fmla="*/ 1 h 1456"/>
                        <a:gd name="T12" fmla="*/ 1 w 1511"/>
                        <a:gd name="T13" fmla="*/ 1 h 1456"/>
                        <a:gd name="T14" fmla="*/ 1 w 1511"/>
                        <a:gd name="T15" fmla="*/ 1 h 1456"/>
                        <a:gd name="T16" fmla="*/ 1 w 1511"/>
                        <a:gd name="T17" fmla="*/ 1 h 1456"/>
                        <a:gd name="T18" fmla="*/ 1 w 1511"/>
                        <a:gd name="T19" fmla="*/ 1 h 1456"/>
                        <a:gd name="T20" fmla="*/ 1 w 1511"/>
                        <a:gd name="T21" fmla="*/ 1 h 1456"/>
                        <a:gd name="T22" fmla="*/ 1 w 1511"/>
                        <a:gd name="T23" fmla="*/ 1 h 1456"/>
                        <a:gd name="T24" fmla="*/ 1 w 1511"/>
                        <a:gd name="T25" fmla="*/ 1 h 1456"/>
                        <a:gd name="T26" fmla="*/ 1 w 1511"/>
                        <a:gd name="T27" fmla="*/ 1 h 1456"/>
                        <a:gd name="T28" fmla="*/ 1 w 1511"/>
                        <a:gd name="T29" fmla="*/ 1 h 1456"/>
                        <a:gd name="T30" fmla="*/ 1 w 1511"/>
                        <a:gd name="T31" fmla="*/ 1 h 1456"/>
                        <a:gd name="T32" fmla="*/ 1 w 1511"/>
                        <a:gd name="T33" fmla="*/ 1 h 1456"/>
                        <a:gd name="T34" fmla="*/ 1 w 1511"/>
                        <a:gd name="T35" fmla="*/ 1 h 1456"/>
                        <a:gd name="T36" fmla="*/ 1 w 1511"/>
                        <a:gd name="T37" fmla="*/ 1 h 1456"/>
                        <a:gd name="T38" fmla="*/ 1 w 1511"/>
                        <a:gd name="T39" fmla="*/ 1 h 1456"/>
                        <a:gd name="T40" fmla="*/ 1 w 1511"/>
                        <a:gd name="T41" fmla="*/ 1 h 1456"/>
                        <a:gd name="T42" fmla="*/ 0 w 1511"/>
                        <a:gd name="T43" fmla="*/ 1 h 1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1" h="1456">
                          <a:moveTo>
                            <a:pt x="321" y="42"/>
                          </a:moveTo>
                          <a:cubicBezTo>
                            <a:pt x="342" y="37"/>
                            <a:pt x="376" y="0"/>
                            <a:pt x="449" y="9"/>
                          </a:cubicBezTo>
                          <a:cubicBezTo>
                            <a:pt x="522" y="18"/>
                            <a:pt x="679" y="70"/>
                            <a:pt x="759" y="94"/>
                          </a:cubicBezTo>
                          <a:cubicBezTo>
                            <a:pt x="839" y="118"/>
                            <a:pt x="866" y="131"/>
                            <a:pt x="927" y="153"/>
                          </a:cubicBezTo>
                          <a:cubicBezTo>
                            <a:pt x="988" y="175"/>
                            <a:pt x="1066" y="197"/>
                            <a:pt x="1124" y="224"/>
                          </a:cubicBezTo>
                          <a:cubicBezTo>
                            <a:pt x="1182" y="251"/>
                            <a:pt x="1222" y="278"/>
                            <a:pt x="1274" y="314"/>
                          </a:cubicBezTo>
                          <a:cubicBezTo>
                            <a:pt x="1326" y="350"/>
                            <a:pt x="1397" y="406"/>
                            <a:pt x="1434" y="441"/>
                          </a:cubicBezTo>
                          <a:cubicBezTo>
                            <a:pt x="1471" y="476"/>
                            <a:pt x="1484" y="497"/>
                            <a:pt x="1494" y="524"/>
                          </a:cubicBezTo>
                          <a:cubicBezTo>
                            <a:pt x="1504" y="551"/>
                            <a:pt x="1511" y="575"/>
                            <a:pt x="1494" y="604"/>
                          </a:cubicBezTo>
                          <a:cubicBezTo>
                            <a:pt x="1477" y="633"/>
                            <a:pt x="1427" y="669"/>
                            <a:pt x="1394" y="699"/>
                          </a:cubicBezTo>
                          <a:cubicBezTo>
                            <a:pt x="1361" y="729"/>
                            <a:pt x="1337" y="754"/>
                            <a:pt x="1296" y="786"/>
                          </a:cubicBezTo>
                          <a:cubicBezTo>
                            <a:pt x="1255" y="818"/>
                            <a:pt x="1185" y="860"/>
                            <a:pt x="1149" y="894"/>
                          </a:cubicBezTo>
                          <a:cubicBezTo>
                            <a:pt x="1113" y="928"/>
                            <a:pt x="1114" y="937"/>
                            <a:pt x="1079" y="989"/>
                          </a:cubicBezTo>
                          <a:cubicBezTo>
                            <a:pt x="1044" y="1041"/>
                            <a:pt x="969" y="1144"/>
                            <a:pt x="939" y="1204"/>
                          </a:cubicBezTo>
                          <a:cubicBezTo>
                            <a:pt x="909" y="1264"/>
                            <a:pt x="915" y="1310"/>
                            <a:pt x="900" y="1350"/>
                          </a:cubicBezTo>
                          <a:cubicBezTo>
                            <a:pt x="885" y="1390"/>
                            <a:pt x="882" y="1430"/>
                            <a:pt x="849" y="1443"/>
                          </a:cubicBezTo>
                          <a:cubicBezTo>
                            <a:pt x="816" y="1456"/>
                            <a:pt x="755" y="1454"/>
                            <a:pt x="704" y="1429"/>
                          </a:cubicBezTo>
                          <a:cubicBezTo>
                            <a:pt x="653" y="1404"/>
                            <a:pt x="591" y="1334"/>
                            <a:pt x="544" y="1294"/>
                          </a:cubicBezTo>
                          <a:cubicBezTo>
                            <a:pt x="497" y="1254"/>
                            <a:pt x="485" y="1248"/>
                            <a:pt x="419" y="1189"/>
                          </a:cubicBezTo>
                          <a:cubicBezTo>
                            <a:pt x="353" y="1130"/>
                            <a:pt x="211" y="987"/>
                            <a:pt x="147" y="939"/>
                          </a:cubicBezTo>
                          <a:cubicBezTo>
                            <a:pt x="83" y="891"/>
                            <a:pt x="60" y="915"/>
                            <a:pt x="36" y="903"/>
                          </a:cubicBezTo>
                          <a:cubicBezTo>
                            <a:pt x="12" y="891"/>
                            <a:pt x="8" y="872"/>
                            <a:pt x="0" y="864"/>
                          </a:cubicBezTo>
                        </a:path>
                      </a:pathLst>
                    </a:custGeom>
                    <a:noFill/>
                    <a:ln w="76200" cmpd="sng">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grpSp>
              <p:grpSp>
                <p:nvGrpSpPr>
                  <p:cNvPr id="33818" name="Group 31"/>
                  <p:cNvGrpSpPr>
                    <a:grpSpLocks/>
                  </p:cNvGrpSpPr>
                  <p:nvPr/>
                </p:nvGrpSpPr>
                <p:grpSpPr bwMode="auto">
                  <a:xfrm>
                    <a:off x="687" y="1505"/>
                    <a:ext cx="2086" cy="1065"/>
                    <a:chOff x="687" y="1505"/>
                    <a:chExt cx="2086" cy="1065"/>
                  </a:xfrm>
                </p:grpSpPr>
                <p:sp>
                  <p:nvSpPr>
                    <p:cNvPr id="33819" name="Oval 32"/>
                    <p:cNvSpPr>
                      <a:spLocks noChangeArrowheads="1"/>
                    </p:cNvSpPr>
                    <p:nvPr/>
                  </p:nvSpPr>
                  <p:spPr bwMode="auto">
                    <a:xfrm>
                      <a:off x="1359" y="2095"/>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0" name="Oval 33"/>
                    <p:cNvSpPr>
                      <a:spLocks noChangeArrowheads="1"/>
                    </p:cNvSpPr>
                    <p:nvPr/>
                  </p:nvSpPr>
                  <p:spPr bwMode="auto">
                    <a:xfrm>
                      <a:off x="1709" y="2289"/>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1" name="Oval 34"/>
                    <p:cNvSpPr>
                      <a:spLocks noChangeArrowheads="1"/>
                    </p:cNvSpPr>
                    <p:nvPr/>
                  </p:nvSpPr>
                  <p:spPr bwMode="auto">
                    <a:xfrm>
                      <a:off x="1606" y="1570"/>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2" name="Oval 35"/>
                    <p:cNvSpPr>
                      <a:spLocks noChangeArrowheads="1"/>
                    </p:cNvSpPr>
                    <p:nvPr/>
                  </p:nvSpPr>
                  <p:spPr bwMode="auto">
                    <a:xfrm>
                      <a:off x="687" y="1528"/>
                      <a:ext cx="67"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3" name="Oval 36"/>
                    <p:cNvSpPr>
                      <a:spLocks noChangeArrowheads="1"/>
                    </p:cNvSpPr>
                    <p:nvPr/>
                  </p:nvSpPr>
                  <p:spPr bwMode="auto">
                    <a:xfrm>
                      <a:off x="1101" y="1505"/>
                      <a:ext cx="68" cy="79"/>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4" name="Oval 37"/>
                    <p:cNvSpPr>
                      <a:spLocks noChangeArrowheads="1"/>
                    </p:cNvSpPr>
                    <p:nvPr/>
                  </p:nvSpPr>
                  <p:spPr bwMode="auto">
                    <a:xfrm>
                      <a:off x="985" y="1920"/>
                      <a:ext cx="67" cy="79"/>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5" name="Oval 38"/>
                    <p:cNvSpPr>
                      <a:spLocks noChangeArrowheads="1"/>
                    </p:cNvSpPr>
                    <p:nvPr/>
                  </p:nvSpPr>
                  <p:spPr bwMode="auto">
                    <a:xfrm>
                      <a:off x="741" y="1926"/>
                      <a:ext cx="68" cy="79"/>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6" name="Oval 39"/>
                    <p:cNvSpPr>
                      <a:spLocks noChangeArrowheads="1"/>
                    </p:cNvSpPr>
                    <p:nvPr/>
                  </p:nvSpPr>
                  <p:spPr bwMode="auto">
                    <a:xfrm>
                      <a:off x="2141" y="2466"/>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7" name="Oval 40"/>
                    <p:cNvSpPr>
                      <a:spLocks noChangeArrowheads="1"/>
                    </p:cNvSpPr>
                    <p:nvPr/>
                  </p:nvSpPr>
                  <p:spPr bwMode="auto">
                    <a:xfrm>
                      <a:off x="1906" y="1634"/>
                      <a:ext cx="67"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8" name="Oval 41"/>
                    <p:cNvSpPr>
                      <a:spLocks noChangeArrowheads="1"/>
                    </p:cNvSpPr>
                    <p:nvPr/>
                  </p:nvSpPr>
                  <p:spPr bwMode="auto">
                    <a:xfrm>
                      <a:off x="2693" y="2185"/>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29" name="Oval 42"/>
                    <p:cNvSpPr>
                      <a:spLocks noChangeArrowheads="1"/>
                    </p:cNvSpPr>
                    <p:nvPr/>
                  </p:nvSpPr>
                  <p:spPr bwMode="auto">
                    <a:xfrm>
                      <a:off x="2456" y="2490"/>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30" name="Oval 43"/>
                    <p:cNvSpPr>
                      <a:spLocks noChangeArrowheads="1"/>
                    </p:cNvSpPr>
                    <p:nvPr/>
                  </p:nvSpPr>
                  <p:spPr bwMode="auto">
                    <a:xfrm>
                      <a:off x="2705" y="1957"/>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sp>
                  <p:nvSpPr>
                    <p:cNvPr id="33831" name="Oval 44"/>
                    <p:cNvSpPr>
                      <a:spLocks noChangeArrowheads="1"/>
                    </p:cNvSpPr>
                    <p:nvPr/>
                  </p:nvSpPr>
                  <p:spPr bwMode="auto">
                    <a:xfrm>
                      <a:off x="2353" y="1760"/>
                      <a:ext cx="67"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SG" dirty="0">
                        <a:solidFill>
                          <a:prstClr val="black"/>
                        </a:solidFill>
                      </a:endParaRPr>
                    </a:p>
                  </p:txBody>
                </p:sp>
              </p:grpSp>
            </p:grpSp>
            <p:sp>
              <p:nvSpPr>
                <p:cNvPr id="33816" name="Oval 45"/>
                <p:cNvSpPr>
                  <a:spLocks noChangeArrowheads="1"/>
                </p:cNvSpPr>
                <p:nvPr/>
              </p:nvSpPr>
              <p:spPr bwMode="auto">
                <a:xfrm>
                  <a:off x="2022" y="1982"/>
                  <a:ext cx="68" cy="8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i="1" dirty="0">
                    <a:solidFill>
                      <a:prstClr val="black"/>
                    </a:solidFill>
                    <a:latin typeface="Times New Roman" pitchFamily="18" charset="0"/>
                  </a:endParaRPr>
                </a:p>
              </p:txBody>
            </p:sp>
          </p:grpSp>
          <p:sp>
            <p:nvSpPr>
              <p:cNvPr id="33814" name="Text Box 46"/>
              <p:cNvSpPr txBox="1">
                <a:spLocks noChangeArrowheads="1"/>
              </p:cNvSpPr>
              <p:nvPr/>
            </p:nvSpPr>
            <p:spPr bwMode="auto">
              <a:xfrm rot="735713">
                <a:off x="1412" y="1523"/>
                <a:ext cx="101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rgbClr val="FFFF00"/>
                    </a:solidFill>
                    <a:latin typeface="Arial" pitchFamily="34" charset="0"/>
                  </a:defRPr>
                </a:lvl1pPr>
                <a:lvl2pPr marL="742950" indent="-285750">
                  <a:defRPr sz="2000" b="1">
                    <a:solidFill>
                      <a:srgbClr val="FFFF00"/>
                    </a:solidFill>
                    <a:latin typeface="Arial" pitchFamily="34" charset="0"/>
                  </a:defRPr>
                </a:lvl2pPr>
                <a:lvl3pPr marL="1143000" indent="-228600">
                  <a:defRPr sz="2000" b="1">
                    <a:solidFill>
                      <a:srgbClr val="FFFF00"/>
                    </a:solidFill>
                    <a:latin typeface="Arial" pitchFamily="34" charset="0"/>
                  </a:defRPr>
                </a:lvl3pPr>
                <a:lvl4pPr marL="1600200" indent="-228600">
                  <a:defRPr sz="2000" b="1">
                    <a:solidFill>
                      <a:srgbClr val="FFFF00"/>
                    </a:solidFill>
                    <a:latin typeface="Arial" pitchFamily="34" charset="0"/>
                  </a:defRPr>
                </a:lvl4pPr>
                <a:lvl5pPr marL="2057400" indent="-228600">
                  <a:defRPr sz="2000" b="1">
                    <a:solidFill>
                      <a:srgbClr val="FFFF00"/>
                    </a:solidFill>
                    <a:latin typeface="Arial" pitchFamily="34" charset="0"/>
                  </a:defRPr>
                </a:lvl5pPr>
                <a:lvl6pPr marL="2514600" indent="-228600" algn="ctr" eaLnBrk="0" fontAlgn="base" hangingPunct="0">
                  <a:lnSpc>
                    <a:spcPct val="80000"/>
                  </a:lnSpc>
                  <a:spcBef>
                    <a:spcPct val="0"/>
                  </a:spcBef>
                  <a:spcAft>
                    <a:spcPct val="0"/>
                  </a:spcAft>
                  <a:defRPr sz="2000" b="1">
                    <a:solidFill>
                      <a:srgbClr val="FFFF00"/>
                    </a:solidFill>
                    <a:latin typeface="Arial" pitchFamily="34" charset="0"/>
                  </a:defRPr>
                </a:lvl6pPr>
                <a:lvl7pPr marL="2971800" indent="-228600" algn="ctr" eaLnBrk="0" fontAlgn="base" hangingPunct="0">
                  <a:lnSpc>
                    <a:spcPct val="80000"/>
                  </a:lnSpc>
                  <a:spcBef>
                    <a:spcPct val="0"/>
                  </a:spcBef>
                  <a:spcAft>
                    <a:spcPct val="0"/>
                  </a:spcAft>
                  <a:defRPr sz="2000" b="1">
                    <a:solidFill>
                      <a:srgbClr val="FFFF00"/>
                    </a:solidFill>
                    <a:latin typeface="Arial" pitchFamily="34" charset="0"/>
                  </a:defRPr>
                </a:lvl7pPr>
                <a:lvl8pPr marL="3429000" indent="-228600" algn="ctr" eaLnBrk="0" fontAlgn="base" hangingPunct="0">
                  <a:lnSpc>
                    <a:spcPct val="80000"/>
                  </a:lnSpc>
                  <a:spcBef>
                    <a:spcPct val="0"/>
                  </a:spcBef>
                  <a:spcAft>
                    <a:spcPct val="0"/>
                  </a:spcAft>
                  <a:defRPr sz="2000" b="1">
                    <a:solidFill>
                      <a:srgbClr val="FFFF00"/>
                    </a:solidFill>
                    <a:latin typeface="Arial" pitchFamily="34" charset="0"/>
                  </a:defRPr>
                </a:lvl8pPr>
                <a:lvl9pPr marL="3886200" indent="-228600" algn="ctr" eaLnBrk="0" fontAlgn="base" hangingPunct="0">
                  <a:lnSpc>
                    <a:spcPct val="80000"/>
                  </a:lnSpc>
                  <a:spcBef>
                    <a:spcPct val="0"/>
                  </a:spcBef>
                  <a:spcAft>
                    <a:spcPct val="0"/>
                  </a:spcAft>
                  <a:defRPr sz="2000" b="1">
                    <a:solidFill>
                      <a:srgbClr val="FFFF00"/>
                    </a:solidFill>
                    <a:latin typeface="Arial" pitchFamily="34" charset="0"/>
                  </a:defRPr>
                </a:lvl9pPr>
              </a:lstStyle>
              <a:p>
                <a:pPr>
                  <a:spcBef>
                    <a:spcPct val="50000"/>
                  </a:spcBef>
                </a:pPr>
                <a:r>
                  <a:rPr lang="en-GB" altLang="zh-CN" sz="1600" dirty="0">
                    <a:solidFill>
                      <a:srgbClr val="FF00FF"/>
                    </a:solidFill>
                    <a:cs typeface="Arial" pitchFamily="34" charset="0"/>
                  </a:rPr>
                  <a:t>Sengkang LRT</a:t>
                </a:r>
              </a:p>
            </p:txBody>
          </p:sp>
        </p:grpSp>
      </p:grpSp>
      <p:sp>
        <p:nvSpPr>
          <p:cNvPr id="2" name="Title 1"/>
          <p:cNvSpPr>
            <a:spLocks noGrp="1"/>
          </p:cNvSpPr>
          <p:nvPr>
            <p:ph type="title"/>
          </p:nvPr>
        </p:nvSpPr>
        <p:spPr/>
        <p:txBody>
          <a:bodyPr/>
          <a:lstStyle/>
          <a:p>
            <a:r>
              <a:rPr lang="en-US" dirty="0"/>
              <a:t>Integrated Transport Hub</a:t>
            </a:r>
            <a:endParaRPr lang="en-SG" dirty="0"/>
          </a:p>
        </p:txBody>
      </p:sp>
    </p:spTree>
    <p:extLst>
      <p:ext uri="{BB962C8B-B14F-4D97-AF65-F5344CB8AC3E}">
        <p14:creationId xmlns:p14="http://schemas.microsoft.com/office/powerpoint/2010/main" val="145797167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772995"/>
                                        </p:tgtEl>
                                        <p:attrNameLst>
                                          <p:attrName>style.visibility</p:attrName>
                                        </p:attrNameLst>
                                      </p:cBhvr>
                                      <p:to>
                                        <p:strVal val="visible"/>
                                      </p:to>
                                    </p:set>
                                    <p:animEffect transition="in" filter="checkerboard(across)">
                                      <p:cBhvr>
                                        <p:cTn id="7" dur="500"/>
                                        <p:tgtEl>
                                          <p:spTgt spid="2772995"/>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72998"/>
                                        </p:tgtEl>
                                        <p:attrNameLst>
                                          <p:attrName>style.visibility</p:attrName>
                                        </p:attrNameLst>
                                      </p:cBhvr>
                                      <p:to>
                                        <p:strVal val="visible"/>
                                      </p:to>
                                    </p:set>
                                    <p:anim calcmode="lin" valueType="num">
                                      <p:cBhvr additive="base">
                                        <p:cTn id="11" dur="500" fill="hold"/>
                                        <p:tgtEl>
                                          <p:spTgt spid="2772998"/>
                                        </p:tgtEl>
                                        <p:attrNameLst>
                                          <p:attrName>ppt_x</p:attrName>
                                        </p:attrNameLst>
                                      </p:cBhvr>
                                      <p:tavLst>
                                        <p:tav tm="0">
                                          <p:val>
                                            <p:strVal val="0-#ppt_w/2"/>
                                          </p:val>
                                        </p:tav>
                                        <p:tav tm="100000">
                                          <p:val>
                                            <p:strVal val="#ppt_x"/>
                                          </p:val>
                                        </p:tav>
                                      </p:tavLst>
                                    </p:anim>
                                    <p:anim calcmode="lin" valueType="num">
                                      <p:cBhvr additive="base">
                                        <p:cTn id="12" dur="500" fill="hold"/>
                                        <p:tgtEl>
                                          <p:spTgt spid="277299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fill="hold" nodeType="afterEffect">
                                  <p:stCondLst>
                                    <p:cond delay="0"/>
                                  </p:stCondLst>
                                  <p:childTnLst>
                                    <p:set>
                                      <p:cBhvr>
                                        <p:cTn id="15" dur="1" fill="hold">
                                          <p:stCondLst>
                                            <p:cond delay="0"/>
                                          </p:stCondLst>
                                        </p:cTn>
                                        <p:tgtEl>
                                          <p:spTgt spid="2772999"/>
                                        </p:tgtEl>
                                        <p:attrNameLst>
                                          <p:attrName>style.visibility</p:attrName>
                                        </p:attrNameLst>
                                      </p:cBhvr>
                                      <p:to>
                                        <p:strVal val="visible"/>
                                      </p:to>
                                    </p:set>
                                    <p:anim calcmode="lin" valueType="num">
                                      <p:cBhvr additive="base">
                                        <p:cTn id="16" dur="500" fill="hold"/>
                                        <p:tgtEl>
                                          <p:spTgt spid="2772999"/>
                                        </p:tgtEl>
                                        <p:attrNameLst>
                                          <p:attrName>ppt_x</p:attrName>
                                        </p:attrNameLst>
                                      </p:cBhvr>
                                      <p:tavLst>
                                        <p:tav tm="0">
                                          <p:val>
                                            <p:strVal val="#ppt_x"/>
                                          </p:val>
                                        </p:tav>
                                        <p:tav tm="100000">
                                          <p:val>
                                            <p:strVal val="#ppt_x"/>
                                          </p:val>
                                        </p:tav>
                                      </p:tavLst>
                                    </p:anim>
                                    <p:anim calcmode="lin" valueType="num">
                                      <p:cBhvr additive="base">
                                        <p:cTn id="17" dur="500" fill="hold"/>
                                        <p:tgtEl>
                                          <p:spTgt spid="2772999"/>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773005"/>
                                        </p:tgtEl>
                                        <p:attrNameLst>
                                          <p:attrName>style.visibility</p:attrName>
                                        </p:attrNameLst>
                                      </p:cBhvr>
                                      <p:to>
                                        <p:strVal val="visible"/>
                                      </p:to>
                                    </p:set>
                                    <p:animEffect transition="in" filter="fade">
                                      <p:cBhvr>
                                        <p:cTn id="21" dur="1000"/>
                                        <p:tgtEl>
                                          <p:spTgt spid="2773005"/>
                                        </p:tgtEl>
                                      </p:cBhvr>
                                    </p:animEffect>
                                    <p:anim calcmode="lin" valueType="num">
                                      <p:cBhvr>
                                        <p:cTn id="22" dur="1000" fill="hold"/>
                                        <p:tgtEl>
                                          <p:spTgt spid="2773005"/>
                                        </p:tgtEl>
                                        <p:attrNameLst>
                                          <p:attrName>ppt_x</p:attrName>
                                        </p:attrNameLst>
                                      </p:cBhvr>
                                      <p:tavLst>
                                        <p:tav tm="0">
                                          <p:val>
                                            <p:strVal val="#ppt_x"/>
                                          </p:val>
                                        </p:tav>
                                        <p:tav tm="100000">
                                          <p:val>
                                            <p:strVal val="#ppt_x"/>
                                          </p:val>
                                        </p:tav>
                                      </p:tavLst>
                                    </p:anim>
                                    <p:anim calcmode="lin" valueType="num">
                                      <p:cBhvr>
                                        <p:cTn id="23" dur="1000" fill="hold"/>
                                        <p:tgtEl>
                                          <p:spTgt spid="277300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773002">
                                            <p:txEl>
                                              <p:pRg st="0" end="0"/>
                                            </p:txEl>
                                          </p:spTgt>
                                        </p:tgtEl>
                                        <p:attrNameLst>
                                          <p:attrName>style.visibility</p:attrName>
                                        </p:attrNameLst>
                                      </p:cBhvr>
                                      <p:to>
                                        <p:strVal val="visible"/>
                                      </p:to>
                                    </p:set>
                                    <p:anim calcmode="lin" valueType="num">
                                      <p:cBhvr additive="base">
                                        <p:cTn id="27" dur="500" fill="hold"/>
                                        <p:tgtEl>
                                          <p:spTgt spid="277300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3002">
                                            <p:txEl>
                                              <p:pRg st="0" end="0"/>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773008">
                                            <p:txEl>
                                              <p:pRg st="0" end="0"/>
                                            </p:txEl>
                                          </p:spTgt>
                                        </p:tgtEl>
                                        <p:attrNameLst>
                                          <p:attrName>style.visibility</p:attrName>
                                        </p:attrNameLst>
                                      </p:cBhvr>
                                      <p:to>
                                        <p:strVal val="visible"/>
                                      </p:to>
                                    </p:set>
                                    <p:anim calcmode="lin" valueType="num">
                                      <p:cBhvr additive="base">
                                        <p:cTn id="32" dur="500" fill="hold"/>
                                        <p:tgtEl>
                                          <p:spTgt spid="277300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73008">
                                            <p:txEl>
                                              <p:pRg st="0" end="0"/>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2772996"/>
                                        </p:tgtEl>
                                        <p:attrNameLst>
                                          <p:attrName>style.visibility</p:attrName>
                                        </p:attrNameLst>
                                      </p:cBhvr>
                                      <p:to>
                                        <p:strVal val="visible"/>
                                      </p:to>
                                    </p:set>
                                    <p:anim calcmode="lin" valueType="num">
                                      <p:cBhvr additive="base">
                                        <p:cTn id="37" dur="500" fill="hold"/>
                                        <p:tgtEl>
                                          <p:spTgt spid="2772996"/>
                                        </p:tgtEl>
                                        <p:attrNameLst>
                                          <p:attrName>ppt_x</p:attrName>
                                        </p:attrNameLst>
                                      </p:cBhvr>
                                      <p:tavLst>
                                        <p:tav tm="0">
                                          <p:val>
                                            <p:strVal val="1+#ppt_w/2"/>
                                          </p:val>
                                        </p:tav>
                                        <p:tav tm="100000">
                                          <p:val>
                                            <p:strVal val="#ppt_x"/>
                                          </p:val>
                                        </p:tav>
                                      </p:tavLst>
                                    </p:anim>
                                    <p:anim calcmode="lin" valueType="num">
                                      <p:cBhvr additive="base">
                                        <p:cTn id="38" dur="500" fill="hold"/>
                                        <p:tgtEl>
                                          <p:spTgt spid="2772996"/>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2772997"/>
                                        </p:tgtEl>
                                        <p:attrNameLst>
                                          <p:attrName>style.visibility</p:attrName>
                                        </p:attrNameLst>
                                      </p:cBhvr>
                                      <p:to>
                                        <p:strVal val="visible"/>
                                      </p:to>
                                    </p:set>
                                    <p:anim calcmode="lin" valueType="num">
                                      <p:cBhvr additive="base">
                                        <p:cTn id="42" dur="500" fill="hold"/>
                                        <p:tgtEl>
                                          <p:spTgt spid="2772997"/>
                                        </p:tgtEl>
                                        <p:attrNameLst>
                                          <p:attrName>ppt_x</p:attrName>
                                        </p:attrNameLst>
                                      </p:cBhvr>
                                      <p:tavLst>
                                        <p:tav tm="0">
                                          <p:val>
                                            <p:strVal val="1+#ppt_w/2"/>
                                          </p:val>
                                        </p:tav>
                                        <p:tav tm="100000">
                                          <p:val>
                                            <p:strVal val="#ppt_x"/>
                                          </p:val>
                                        </p:tav>
                                      </p:tavLst>
                                    </p:anim>
                                    <p:anim calcmode="lin" valueType="num">
                                      <p:cBhvr additive="base">
                                        <p:cTn id="43" dur="500" fill="hold"/>
                                        <p:tgtEl>
                                          <p:spTgt spid="2772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2996" grpId="0"/>
      <p:bldP spid="2772997" grpId="0"/>
      <p:bldP spid="2772998" grpId="0"/>
      <p:bldP spid="2773002" grpId="0" build="allAtOnce"/>
      <p:bldP spid="2773005" grpId="0"/>
      <p:bldP spid="2773008"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24</a:t>
            </a:fld>
            <a:r>
              <a:rPr lang="en-US">
                <a:solidFill>
                  <a:srgbClr val="FFFFFF"/>
                </a:solidFill>
              </a:rPr>
              <a:t> </a:t>
            </a:r>
            <a:endParaRPr lang="en-US" dirty="0">
              <a:solidFill>
                <a:srgbClr val="FFFF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6" y="0"/>
            <a:ext cx="8506047" cy="6858000"/>
          </a:xfrm>
          <a:prstGeom prst="rect">
            <a:avLst/>
          </a:prstGeom>
        </p:spPr>
      </p:pic>
    </p:spTree>
    <p:extLst>
      <p:ext uri="{BB962C8B-B14F-4D97-AF65-F5344CB8AC3E}">
        <p14:creationId xmlns:p14="http://schemas.microsoft.com/office/powerpoint/2010/main" val="984545289"/>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25</a:t>
            </a:fld>
            <a:r>
              <a:rPr lang="en-US">
                <a:solidFill>
                  <a:srgbClr val="FFFFFF"/>
                </a:solidFill>
              </a:rPr>
              <a:t> </a:t>
            </a:r>
            <a:endParaRPr dirty="0" lang="en-US">
              <a:solidFill>
                <a:srgbClr val="FFFFFF"/>
              </a:solidFill>
            </a:endParaRPr>
          </a:p>
        </p:txBody>
      </p:sp>
      <p:sp>
        <p:nvSpPr>
          <p:cNvPr id="4" name="McK 2. Slide Title"/>
          <p:cNvSpPr txBox="1">
            <a:spLocks noChangeArrowheads="1"/>
          </p:cNvSpPr>
          <p:nvPr/>
        </p:nvSpPr>
        <p:spPr bwMode="auto">
          <a:xfrm>
            <a:off x="2699792" y="51214"/>
            <a:ext cx="6277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defTabSz="913526" eaLnBrk="0" fontAlgn="base" hangingPunct="0" rtl="0">
              <a:spcBef>
                <a:spcPct val="0"/>
              </a:spcBef>
              <a:spcAft>
                <a:spcPct val="0"/>
              </a:spcAft>
              <a:defRPr b="1" sz="2400">
                <a:solidFill>
                  <a:schemeClr val="tx2"/>
                </a:solidFill>
                <a:latin typeface="+mj-lt"/>
                <a:ea typeface="+mj-ea"/>
                <a:cs typeface="+mj-cs"/>
              </a:defRPr>
            </a:lvl1pPr>
            <a:lvl2pPr algn="l" defTabSz="913526" eaLnBrk="0" fontAlgn="base" hangingPunct="0" rtl="0">
              <a:spcBef>
                <a:spcPct val="0"/>
              </a:spcBef>
              <a:spcAft>
                <a:spcPct val="0"/>
              </a:spcAft>
              <a:defRPr b="1" sz="2400">
                <a:solidFill>
                  <a:schemeClr val="tx2"/>
                </a:solidFill>
                <a:latin charset="0" pitchFamily="34" typeface="Arial"/>
              </a:defRPr>
            </a:lvl2pPr>
            <a:lvl3pPr algn="l" defTabSz="913526" eaLnBrk="0" fontAlgn="base" hangingPunct="0" rtl="0">
              <a:spcBef>
                <a:spcPct val="0"/>
              </a:spcBef>
              <a:spcAft>
                <a:spcPct val="0"/>
              </a:spcAft>
              <a:defRPr b="1" sz="2400">
                <a:solidFill>
                  <a:schemeClr val="tx2"/>
                </a:solidFill>
                <a:latin charset="0" pitchFamily="34" typeface="Arial"/>
              </a:defRPr>
            </a:lvl3pPr>
            <a:lvl4pPr algn="l" defTabSz="913526" eaLnBrk="0" fontAlgn="base" hangingPunct="0" rtl="0">
              <a:spcBef>
                <a:spcPct val="0"/>
              </a:spcBef>
              <a:spcAft>
                <a:spcPct val="0"/>
              </a:spcAft>
              <a:defRPr b="1" sz="2400">
                <a:solidFill>
                  <a:schemeClr val="tx2"/>
                </a:solidFill>
                <a:latin charset="0" pitchFamily="34" typeface="Arial"/>
              </a:defRPr>
            </a:lvl4pPr>
            <a:lvl5pPr algn="l" defTabSz="913526" eaLnBrk="0" fontAlgn="base" hangingPunct="0" rtl="0">
              <a:spcBef>
                <a:spcPct val="0"/>
              </a:spcBef>
              <a:spcAft>
                <a:spcPct val="0"/>
              </a:spcAft>
              <a:defRPr b="1" sz="2400">
                <a:solidFill>
                  <a:schemeClr val="tx2"/>
                </a:solidFill>
                <a:latin charset="0" pitchFamily="34" typeface="Arial"/>
              </a:defRPr>
            </a:lvl5pPr>
            <a:lvl6pPr algn="l" defTabSz="913526" fontAlgn="base" marL="466481" rtl="0">
              <a:spcBef>
                <a:spcPct val="0"/>
              </a:spcBef>
              <a:spcAft>
                <a:spcPct val="0"/>
              </a:spcAft>
              <a:defRPr b="1" sz="1900">
                <a:solidFill>
                  <a:schemeClr val="tx2"/>
                </a:solidFill>
                <a:latin charset="0" pitchFamily="34" typeface="Arial"/>
              </a:defRPr>
            </a:lvl6pPr>
            <a:lvl7pPr algn="l" defTabSz="913526" fontAlgn="base" marL="932962" rtl="0">
              <a:spcBef>
                <a:spcPct val="0"/>
              </a:spcBef>
              <a:spcAft>
                <a:spcPct val="0"/>
              </a:spcAft>
              <a:defRPr b="1" sz="1900">
                <a:solidFill>
                  <a:schemeClr val="tx2"/>
                </a:solidFill>
                <a:latin charset="0" pitchFamily="34" typeface="Arial"/>
              </a:defRPr>
            </a:lvl7pPr>
            <a:lvl8pPr algn="l" defTabSz="913526" fontAlgn="base" marL="1399443" rtl="0">
              <a:spcBef>
                <a:spcPct val="0"/>
              </a:spcBef>
              <a:spcAft>
                <a:spcPct val="0"/>
              </a:spcAft>
              <a:defRPr b="1" sz="1900">
                <a:solidFill>
                  <a:schemeClr val="tx2"/>
                </a:solidFill>
                <a:latin charset="0" pitchFamily="34" typeface="Arial"/>
              </a:defRPr>
            </a:lvl8pPr>
            <a:lvl9pPr algn="l" defTabSz="913526" fontAlgn="base" marL="1865925" rtl="0">
              <a:spcBef>
                <a:spcPct val="0"/>
              </a:spcBef>
              <a:spcAft>
                <a:spcPct val="0"/>
              </a:spcAft>
              <a:defRPr b="1" sz="1900">
                <a:solidFill>
                  <a:schemeClr val="tx2"/>
                </a:solidFill>
                <a:latin charset="0" pitchFamily="34" typeface="Arial"/>
              </a:defRPr>
            </a:lvl9pPr>
          </a:lstStyle>
          <a:p>
            <a:pPr algn="r"/>
            <a:r>
              <a:rPr dirty="0" lang="en-US">
                <a:solidFill>
                  <a:srgbClr val="C00000"/>
                </a:solidFill>
              </a:rPr>
              <a:t>Master Plan: Infrastructure</a:t>
            </a:r>
          </a:p>
        </p:txBody>
      </p:sp>
      <p:pic>
        <p:nvPicPr>
          <p:cNvPr descr="http://www.thehindubusinessline.com/multimedia/dynamic/00662/bl19_ndasi_NTPCbang_662963f.jpg" id="2055" name="Picture 7"/>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427527" y="1414584"/>
            <a:ext cx="2157938" cy="1374159"/>
          </a:xfrm>
          <a:prstGeom prst="rect">
            <a:avLst/>
          </a:prstGeom>
          <a:noFill/>
          <a:extLst>
            <a:ext uri="{909E8E84-426E-40DD-AFC4-6F175D3DCCD1}">
              <a14:hiddenFill xmlns:a14="http://schemas.microsoft.com/office/drawing/2010/main">
                <a:solidFill>
                  <a:srgbClr val="FFFFFF"/>
                </a:solidFill>
              </a14:hiddenFill>
            </a:ext>
          </a:extLst>
        </p:spPr>
      </p:pic>
      <p:pic>
        <p:nvPicPr>
          <p:cNvPr descr="http://www.krugerfan.com/images/projects/singapore_woodsville.JPG" id="2057" name="Picture 9"/>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8064" y="3328417"/>
            <a:ext cx="3350190" cy="2290130"/>
          </a:xfrm>
          <a:prstGeom prst="rect">
            <a:avLst/>
          </a:prstGeom>
          <a:noFill/>
          <a:extLst>
            <a:ext uri="{909E8E84-426E-40DD-AFC4-6F175D3DCCD1}">
              <a14:hiddenFill xmlns:a14="http://schemas.microsoft.com/office/drawing/2010/main">
                <a:solidFill>
                  <a:srgbClr val="FFFFFF"/>
                </a:solidFill>
              </a14:hiddenFill>
            </a:ext>
          </a:extLst>
        </p:spPr>
      </p:pic>
      <p:pic>
        <p:nvPicPr>
          <p:cNvPr descr="Semakau Landfill" id="2061" name="Picture 13"/>
          <p:cNvPicPr>
            <a:picLocks noChangeArrowheads="1" noChangeAspect="1"/>
          </p:cNvPicPr>
          <p:nvPr/>
        </p:nvPicPr>
        <p:blipFill rotWithShape="1">
          <a:blip r:embed="rId5">
            <a:extLst>
              <a:ext uri="{28A0092B-C50C-407E-A947-70E740481C1C}">
                <a14:useLocalDpi xmlns:a14="http://schemas.microsoft.com/office/drawing/2010/main" val="0"/>
              </a:ext>
            </a:extLst>
          </a:blip>
          <a:srcRect b="-102"/>
          <a:stretch/>
        </p:blipFill>
        <p:spPr bwMode="auto">
          <a:xfrm>
            <a:off x="5493248" y="3328417"/>
            <a:ext cx="3505125" cy="2293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4807" y="2774229"/>
            <a:ext cx="2016224" cy="338554"/>
          </a:xfrm>
          <a:prstGeom prst="rect">
            <a:avLst/>
          </a:prstGeom>
          <a:noFill/>
        </p:spPr>
        <p:txBody>
          <a:bodyPr rtlCol="0" wrap="square">
            <a:spAutoFit/>
          </a:bodyPr>
          <a:lstStyle/>
          <a:p>
            <a:r>
              <a:rPr altLang="zh-CN" dirty="0" lang="en-US" sz="1600">
                <a:solidFill>
                  <a:srgbClr val="000000"/>
                </a:solidFill>
                <a:latin charset="0" pitchFamily="34" typeface="Arial Narrow"/>
              </a:rPr>
              <a:t>Water</a:t>
            </a:r>
            <a:endParaRPr dirty="0" lang="en-SG" sz="1600">
              <a:solidFill>
                <a:srgbClr val="000000"/>
              </a:solidFill>
              <a:latin charset="0" pitchFamily="34" typeface="Arial Narrow"/>
            </a:endParaRPr>
          </a:p>
        </p:txBody>
      </p:sp>
      <p:sp>
        <p:nvSpPr>
          <p:cNvPr id="28" name="TextBox 27"/>
          <p:cNvSpPr txBox="1"/>
          <p:nvPr/>
        </p:nvSpPr>
        <p:spPr>
          <a:xfrm>
            <a:off x="4427527" y="2788743"/>
            <a:ext cx="2016224" cy="338554"/>
          </a:xfrm>
          <a:prstGeom prst="rect">
            <a:avLst/>
          </a:prstGeom>
          <a:noFill/>
        </p:spPr>
        <p:txBody>
          <a:bodyPr rtlCol="0" wrap="square">
            <a:spAutoFit/>
          </a:bodyPr>
          <a:lstStyle/>
          <a:p>
            <a:r>
              <a:rPr altLang="zh-CN" dirty="0" lang="en-US" sz="1600">
                <a:solidFill>
                  <a:srgbClr val="000000"/>
                </a:solidFill>
                <a:latin charset="0" pitchFamily="34" typeface="Arial Narrow"/>
              </a:rPr>
              <a:t>Power</a:t>
            </a:r>
            <a:endParaRPr dirty="0" lang="en-SG" sz="1600">
              <a:solidFill>
                <a:srgbClr val="000000"/>
              </a:solidFill>
              <a:latin charset="0" pitchFamily="34" typeface="Arial Narrow"/>
            </a:endParaRPr>
          </a:p>
        </p:txBody>
      </p:sp>
      <p:sp>
        <p:nvSpPr>
          <p:cNvPr id="29" name="TextBox 28"/>
          <p:cNvSpPr txBox="1"/>
          <p:nvPr/>
        </p:nvSpPr>
        <p:spPr>
          <a:xfrm>
            <a:off x="2029036" y="5589519"/>
            <a:ext cx="2016224" cy="338554"/>
          </a:xfrm>
          <a:prstGeom prst="rect">
            <a:avLst/>
          </a:prstGeom>
          <a:noFill/>
        </p:spPr>
        <p:txBody>
          <a:bodyPr rtlCol="0" wrap="square">
            <a:spAutoFit/>
          </a:bodyPr>
          <a:lstStyle/>
          <a:p>
            <a:r>
              <a:rPr altLang="zh-CN" dirty="0" lang="en-US" sz="1600">
                <a:solidFill>
                  <a:srgbClr val="000000"/>
                </a:solidFill>
                <a:latin charset="0" pitchFamily="34" typeface="Arial Narrow"/>
              </a:rPr>
              <a:t>Road &amp; Rail</a:t>
            </a:r>
            <a:endParaRPr dirty="0" lang="en-SG" sz="1600">
              <a:solidFill>
                <a:srgbClr val="000000"/>
              </a:solidFill>
              <a:latin charset="0" pitchFamily="34" typeface="Arial Narrow"/>
            </a:endParaRPr>
          </a:p>
        </p:txBody>
      </p:sp>
      <p:sp>
        <p:nvSpPr>
          <p:cNvPr id="30" name="TextBox 29"/>
          <p:cNvSpPr txBox="1"/>
          <p:nvPr/>
        </p:nvSpPr>
        <p:spPr>
          <a:xfrm>
            <a:off x="5507762" y="5589519"/>
            <a:ext cx="2016224" cy="338554"/>
          </a:xfrm>
          <a:prstGeom prst="rect">
            <a:avLst/>
          </a:prstGeom>
          <a:noFill/>
        </p:spPr>
        <p:txBody>
          <a:bodyPr rtlCol="0" wrap="square">
            <a:spAutoFit/>
          </a:bodyPr>
          <a:lstStyle/>
          <a:p>
            <a:r>
              <a:rPr dirty="0" lang="en-US" sz="1600">
                <a:solidFill>
                  <a:srgbClr val="000000"/>
                </a:solidFill>
                <a:latin charset="0" pitchFamily="34" typeface="Arial Narrow"/>
              </a:rPr>
              <a:t>Waste</a:t>
            </a:r>
            <a:endParaRPr dirty="0" lang="en-SG" sz="1600">
              <a:solidFill>
                <a:srgbClr val="000000"/>
              </a:solidFill>
              <a:latin charset="0" pitchFamily="34" typeface="Arial Narrow"/>
            </a:endParaRPr>
          </a:p>
        </p:txBody>
      </p:sp>
      <p:grpSp>
        <p:nvGrpSpPr>
          <p:cNvPr id="31" name="Group 30"/>
          <p:cNvGrpSpPr/>
          <p:nvPr/>
        </p:nvGrpSpPr>
        <p:grpSpPr>
          <a:xfrm>
            <a:off x="40482" y="442764"/>
            <a:ext cx="1891083" cy="792088"/>
            <a:chOff x="251520" y="404664"/>
            <a:chExt cx="1728192" cy="792088"/>
          </a:xfrm>
        </p:grpSpPr>
        <p:sp>
          <p:nvSpPr>
            <p:cNvPr id="32" name="Rounded Rectangle 31"/>
            <p:cNvSpPr/>
            <p:nvPr/>
          </p:nvSpPr>
          <p:spPr bwMode="auto">
            <a:xfrm>
              <a:off x="251520" y="404664"/>
              <a:ext cx="1728192" cy="792088"/>
            </a:xfrm>
            <a:prstGeom prst="roundRect">
              <a:avLst/>
            </a:prstGeom>
            <a:solidFill>
              <a:srgbClr val="FFC000">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33" name="TextBox 32"/>
            <p:cNvSpPr txBox="1"/>
            <p:nvPr/>
          </p:nvSpPr>
          <p:spPr>
            <a:xfrm>
              <a:off x="283940" y="616042"/>
              <a:ext cx="1656184" cy="369332"/>
            </a:xfrm>
            <a:prstGeom prst="rect">
              <a:avLst/>
            </a:prstGeom>
            <a:noFill/>
          </p:spPr>
          <p:txBody>
            <a:bodyPr rtlCol="0" wrap="square">
              <a:spAutoFit/>
            </a:bodyPr>
            <a:lstStyle/>
            <a:p>
              <a:pPr algn="ctr"/>
              <a:r>
                <a:rPr b="1" dirty="0" lang="en-US">
                  <a:solidFill>
                    <a:srgbClr val="FFFFFF">
                      <a:lumMod val="65000"/>
                    </a:srgbClr>
                  </a:solidFill>
                </a:rPr>
                <a:t>Concept Plan</a:t>
              </a:r>
              <a:endParaRPr b="1" dirty="0" lang="en-SG">
                <a:solidFill>
                  <a:srgbClr val="FFFFFF">
                    <a:lumMod val="65000"/>
                  </a:srgbClr>
                </a:solidFill>
              </a:endParaRPr>
            </a:p>
          </p:txBody>
        </p:sp>
      </p:grpSp>
      <p:grpSp>
        <p:nvGrpSpPr>
          <p:cNvPr id="34" name="Group 33"/>
          <p:cNvGrpSpPr/>
          <p:nvPr/>
        </p:nvGrpSpPr>
        <p:grpSpPr>
          <a:xfrm>
            <a:off x="48334" y="1816249"/>
            <a:ext cx="1902703" cy="1512168"/>
            <a:chOff x="259371" y="1844824"/>
            <a:chExt cx="1902703" cy="1512168"/>
          </a:xfrm>
        </p:grpSpPr>
        <p:sp>
          <p:nvSpPr>
            <p:cNvPr id="35" name="Rounded Rectangle 34"/>
            <p:cNvSpPr/>
            <p:nvPr/>
          </p:nvSpPr>
          <p:spPr bwMode="auto">
            <a:xfrm>
              <a:off x="270991" y="1844824"/>
              <a:ext cx="1891083" cy="1512168"/>
            </a:xfrm>
            <a:prstGeom prst="roundRect">
              <a:avLst/>
            </a:prstGeom>
            <a:solidFill>
              <a:srgbClr val="FFC000"/>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36" name="TextBox 35"/>
            <p:cNvSpPr txBox="1"/>
            <p:nvPr/>
          </p:nvSpPr>
          <p:spPr>
            <a:xfrm>
              <a:off x="259371" y="2056202"/>
              <a:ext cx="1835606" cy="1107996"/>
            </a:xfrm>
            <a:prstGeom prst="rect">
              <a:avLst/>
            </a:prstGeom>
            <a:noFill/>
          </p:spPr>
          <p:txBody>
            <a:bodyPr rtlCol="0" wrap="square">
              <a:spAutoFit/>
            </a:bodyPr>
            <a:lstStyle/>
            <a:p>
              <a:pPr algn="ctr"/>
              <a:r>
                <a:rPr b="1" dirty="0" lang="en-US">
                  <a:solidFill>
                    <a:srgbClr val="000000"/>
                  </a:solidFill>
                </a:rPr>
                <a:t>Master Plan</a:t>
              </a:r>
            </a:p>
            <a:p>
              <a:pPr indent="-180975" marL="361950">
                <a:buFontTx/>
                <a:buChar char="-"/>
              </a:pPr>
              <a:r>
                <a:rPr dirty="0" lang="en-US" sz="1600">
                  <a:solidFill>
                    <a:srgbClr val="000000"/>
                  </a:solidFill>
                </a:rPr>
                <a:t>Urban design</a:t>
              </a:r>
            </a:p>
            <a:p>
              <a:pPr indent="-180975" marL="361950">
                <a:buFontTx/>
                <a:buChar char="-"/>
              </a:pPr>
              <a:r>
                <a:rPr dirty="0" lang="en-US" sz="1600">
                  <a:solidFill>
                    <a:srgbClr val="000000"/>
                  </a:solidFill>
                </a:rPr>
                <a:t>Infrastructure</a:t>
              </a:r>
            </a:p>
            <a:p>
              <a:pPr indent="-180975" marL="361950">
                <a:buFontTx/>
                <a:buChar char="-"/>
              </a:pPr>
              <a:r>
                <a:rPr dirty="0" lang="en-US" sz="1600">
                  <a:solidFill>
                    <a:srgbClr val="000000"/>
                  </a:solidFill>
                </a:rPr>
                <a:t>Focus areas</a:t>
              </a:r>
              <a:endParaRPr dirty="0" lang="en-SG" sz="1600">
                <a:solidFill>
                  <a:srgbClr val="000000"/>
                </a:solidFill>
              </a:endParaRPr>
            </a:p>
          </p:txBody>
        </p:sp>
      </p:grpSp>
      <p:sp>
        <p:nvSpPr>
          <p:cNvPr id="37" name="Right Arrow 36"/>
          <p:cNvSpPr/>
          <p:nvPr/>
        </p:nvSpPr>
        <p:spPr bwMode="auto">
          <a:xfrm rot="5400000">
            <a:off x="769761" y="1390521"/>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sp>
        <p:nvSpPr>
          <p:cNvPr id="38" name="Right Arrow 37"/>
          <p:cNvSpPr/>
          <p:nvPr/>
        </p:nvSpPr>
        <p:spPr bwMode="auto">
          <a:xfrm rot="5400000">
            <a:off x="830060" y="3459699"/>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grpSp>
        <p:nvGrpSpPr>
          <p:cNvPr id="39" name="Group 38"/>
          <p:cNvGrpSpPr/>
          <p:nvPr/>
        </p:nvGrpSpPr>
        <p:grpSpPr>
          <a:xfrm>
            <a:off x="48012" y="3861048"/>
            <a:ext cx="1891083" cy="792088"/>
            <a:chOff x="283939" y="3717032"/>
            <a:chExt cx="1891083" cy="792088"/>
          </a:xfrm>
        </p:grpSpPr>
        <p:sp>
          <p:nvSpPr>
            <p:cNvPr id="40" name="Rounded Rectangle 39"/>
            <p:cNvSpPr/>
            <p:nvPr/>
          </p:nvSpPr>
          <p:spPr bwMode="auto">
            <a:xfrm>
              <a:off x="283939" y="3717032"/>
              <a:ext cx="1891083" cy="792088"/>
            </a:xfrm>
            <a:prstGeom prst="roundRect">
              <a:avLst/>
            </a:prstGeom>
            <a:solidFill>
              <a:srgbClr val="CCFFFF">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41" name="TextBox 40"/>
            <p:cNvSpPr txBox="1"/>
            <p:nvPr/>
          </p:nvSpPr>
          <p:spPr>
            <a:xfrm>
              <a:off x="316360" y="3928410"/>
              <a:ext cx="1826242" cy="369332"/>
            </a:xfrm>
            <a:prstGeom prst="rect">
              <a:avLst/>
            </a:prstGeom>
            <a:noFill/>
          </p:spPr>
          <p:txBody>
            <a:bodyPr rtlCol="0" wrap="square">
              <a:spAutoFit/>
            </a:bodyPr>
            <a:lstStyle/>
            <a:p>
              <a:pPr algn="ctr"/>
              <a:r>
                <a:rPr b="1" dirty="0" lang="en-US">
                  <a:solidFill>
                    <a:srgbClr val="FFFFFF">
                      <a:lumMod val="65000"/>
                    </a:srgbClr>
                  </a:solidFill>
                </a:rPr>
                <a:t>Land Sales</a:t>
              </a:r>
              <a:endParaRPr b="1" dirty="0" lang="en-SG">
                <a:solidFill>
                  <a:srgbClr val="FFFFFF">
                    <a:lumMod val="65000"/>
                  </a:srgbClr>
                </a:solidFill>
              </a:endParaRPr>
            </a:p>
          </p:txBody>
        </p:sp>
      </p:grpSp>
      <p:grpSp>
        <p:nvGrpSpPr>
          <p:cNvPr id="42" name="Group 41"/>
          <p:cNvGrpSpPr/>
          <p:nvPr/>
        </p:nvGrpSpPr>
        <p:grpSpPr>
          <a:xfrm>
            <a:off x="48334" y="5194421"/>
            <a:ext cx="1891083" cy="792088"/>
            <a:chOff x="328241" y="5157192"/>
            <a:chExt cx="1891083" cy="792088"/>
          </a:xfrm>
        </p:grpSpPr>
        <p:sp>
          <p:nvSpPr>
            <p:cNvPr id="43" name="Rounded Rectangle 42"/>
            <p:cNvSpPr/>
            <p:nvPr/>
          </p:nvSpPr>
          <p:spPr bwMode="auto">
            <a:xfrm>
              <a:off x="328241" y="5157192"/>
              <a:ext cx="1891083" cy="792088"/>
            </a:xfrm>
            <a:prstGeom prst="roundRect">
              <a:avLst/>
            </a:prstGeom>
            <a:solidFill>
              <a:srgbClr val="CCFFFF">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dirty="0" lang="en-US" sz="1600">
                <a:solidFill>
                  <a:srgbClr val="000000"/>
                </a:solidFill>
              </a:endParaRPr>
            </a:p>
          </p:txBody>
        </p:sp>
        <p:sp>
          <p:nvSpPr>
            <p:cNvPr id="44" name="TextBox 43"/>
            <p:cNvSpPr txBox="1"/>
            <p:nvPr/>
          </p:nvSpPr>
          <p:spPr>
            <a:xfrm>
              <a:off x="370187" y="5229200"/>
              <a:ext cx="1814360" cy="646331"/>
            </a:xfrm>
            <a:prstGeom prst="rect">
              <a:avLst/>
            </a:prstGeom>
            <a:noFill/>
          </p:spPr>
          <p:txBody>
            <a:bodyPr rtlCol="0" wrap="square">
              <a:spAutoFit/>
            </a:bodyPr>
            <a:lstStyle/>
            <a:p>
              <a:pPr algn="ctr"/>
              <a:r>
                <a:rPr b="1" dirty="0" lang="en-US">
                  <a:solidFill>
                    <a:srgbClr val="FFFFFF">
                      <a:lumMod val="65000"/>
                    </a:srgbClr>
                  </a:solidFill>
                </a:rPr>
                <a:t>Development Control</a:t>
              </a:r>
              <a:endParaRPr b="1" dirty="0" lang="en-SG">
                <a:solidFill>
                  <a:srgbClr val="FFFFFF">
                    <a:lumMod val="65000"/>
                  </a:srgbClr>
                </a:solidFill>
              </a:endParaRPr>
            </a:p>
          </p:txBody>
        </p:sp>
      </p:grpSp>
      <p:sp>
        <p:nvSpPr>
          <p:cNvPr id="45" name="Right Arrow 44"/>
          <p:cNvSpPr/>
          <p:nvPr/>
        </p:nvSpPr>
        <p:spPr bwMode="auto">
          <a:xfrm rot="5400000">
            <a:off x="841503" y="4799276"/>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pic>
        <p:nvPicPr>
          <p:cNvPr descr="Desal 1" id="27" name="Picture 26"/>
          <p:cNvPicPr/>
          <p:nvPr/>
        </p:nvPicPr>
        <p:blipFill>
          <a:blip r:embed="rId6">
            <a:extLst>
              <a:ext uri="{28A0092B-C50C-407E-A947-70E740481C1C}">
                <a14:useLocalDpi xmlns:a14="http://schemas.microsoft.com/office/drawing/2010/main" val="0"/>
              </a:ext>
            </a:extLst>
          </a:blip>
          <a:srcRect b="-136" r="93"/>
          <a:stretch>
            <a:fillRect/>
          </a:stretch>
        </p:blipFill>
        <p:spPr bwMode="auto">
          <a:xfrm>
            <a:off x="2133574" y="1440056"/>
            <a:ext cx="2212510" cy="1348687"/>
          </a:xfrm>
          <a:prstGeom prst="rect">
            <a:avLst/>
          </a:prstGeom>
          <a:noFill/>
          <a:ln cmpd="sng" w="25400">
            <a:solidFill>
              <a:srgbClr val="000000"/>
            </a:solidFill>
            <a:miter lim="800000"/>
            <a:headEnd/>
            <a:tailEnd/>
          </a:ln>
          <a:effectLst/>
        </p:spPr>
      </p:pic>
      <p:pic>
        <p:nvPicPr>
          <p:cNvPr id="5" name="Picture 4"/>
          <p:cNvPicPr>
            <a:picLocks noChangeAspect="1"/>
          </p:cNvPicPr>
          <p:nvPr/>
        </p:nvPicPr>
        <p:blipFill>
          <a:blip cstate="print" r:embed="rId7">
            <a:extLst>
              <a:ext uri="{28A0092B-C50C-407E-A947-70E740481C1C}">
                <a14:useLocalDpi xmlns:a14="http://schemas.microsoft.com/office/drawing/2010/main" val="0"/>
              </a:ext>
            </a:extLst>
          </a:blip>
          <a:stretch>
            <a:fillRect/>
          </a:stretch>
        </p:blipFill>
        <p:spPr>
          <a:xfrm>
            <a:off x="6666909" y="1390630"/>
            <a:ext cx="2104648" cy="1398114"/>
          </a:xfrm>
          <a:prstGeom prst="rect">
            <a:avLst/>
          </a:prstGeom>
        </p:spPr>
      </p:pic>
      <p:sp>
        <p:nvSpPr>
          <p:cNvPr id="46" name="TextBox 45"/>
          <p:cNvSpPr txBox="1"/>
          <p:nvPr/>
        </p:nvSpPr>
        <p:spPr>
          <a:xfrm>
            <a:off x="6644784" y="2798891"/>
            <a:ext cx="2016224" cy="338554"/>
          </a:xfrm>
          <a:prstGeom prst="rect">
            <a:avLst/>
          </a:prstGeom>
          <a:noFill/>
        </p:spPr>
        <p:txBody>
          <a:bodyPr rtlCol="0" wrap="square">
            <a:spAutoFit/>
          </a:bodyPr>
          <a:lstStyle/>
          <a:p>
            <a:r>
              <a:rPr altLang="zh-CN" dirty="0" lang="en-US" sz="1600">
                <a:solidFill>
                  <a:srgbClr val="000000"/>
                </a:solidFill>
                <a:latin charset="0" pitchFamily="34" typeface="Arial Narrow"/>
              </a:rPr>
              <a:t>Drainage</a:t>
            </a:r>
            <a:endParaRPr dirty="0" lang="en-SG" sz="1600">
              <a:solidFill>
                <a:srgbClr val="000000"/>
              </a:solidFill>
              <a:latin charset="0" pitchFamily="34" typeface="Arial Narrow"/>
            </a:endParaRPr>
          </a:p>
        </p:txBody>
      </p:sp>
    </p:spTree>
    <p:extLst>
      <p:ext uri="{BB962C8B-B14F-4D97-AF65-F5344CB8AC3E}">
        <p14:creationId xmlns:p14="http://schemas.microsoft.com/office/powerpoint/2010/main" val="3420258771"/>
      </p:ext>
    </p:extLst>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2" name="Rounded Rectangle 21"/>
          <p:cNvSpPr/>
          <p:nvPr/>
        </p:nvSpPr>
        <p:spPr bwMode="auto">
          <a:xfrm>
            <a:off x="2123728" y="1765300"/>
            <a:ext cx="6981484" cy="4472012"/>
          </a:xfrm>
          <a:prstGeom prst="roundRect">
            <a:avLst>
              <a:gd fmla="val 6566" name="adj"/>
            </a:avLst>
          </a:prstGeom>
          <a:noFill/>
          <a:ln algn="ctr" cap="flat" cmpd="sng" w="222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i="0" kumimoji="0" lang="en-SG" normalizeH="0" strike="noStrike" sz="1600" u="none">
              <a:ln>
                <a:noFill/>
              </a:ln>
              <a:solidFill>
                <a:schemeClr val="tx1"/>
              </a:solidFill>
              <a:effectLst/>
              <a:latin charset="0" pitchFamily="34" typeface="Arial"/>
            </a:endParaRPr>
          </a:p>
        </p:txBody>
      </p:sp>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26</a:t>
            </a:fld>
            <a:r>
              <a:rPr lang="en-US">
                <a:solidFill>
                  <a:srgbClr val="FFFFFF"/>
                </a:solidFill>
              </a:rPr>
              <a:t> </a:t>
            </a:r>
            <a:endParaRPr dirty="0" lang="en-US">
              <a:solidFill>
                <a:srgbClr val="FFFFFF"/>
              </a:solidFill>
            </a:endParaRPr>
          </a:p>
        </p:txBody>
      </p:sp>
      <p:grpSp>
        <p:nvGrpSpPr>
          <p:cNvPr id="11" name="Group 10"/>
          <p:cNvGrpSpPr/>
          <p:nvPr/>
        </p:nvGrpSpPr>
        <p:grpSpPr>
          <a:xfrm>
            <a:off x="48012" y="3861048"/>
            <a:ext cx="1891083" cy="792088"/>
            <a:chOff x="283939" y="3717032"/>
            <a:chExt cx="1891083" cy="792088"/>
          </a:xfrm>
        </p:grpSpPr>
        <p:sp>
          <p:nvSpPr>
            <p:cNvPr id="12" name="Rounded Rectangle 11"/>
            <p:cNvSpPr/>
            <p:nvPr/>
          </p:nvSpPr>
          <p:spPr bwMode="auto">
            <a:xfrm>
              <a:off x="283939" y="3717032"/>
              <a:ext cx="1891083" cy="792088"/>
            </a:xfrm>
            <a:prstGeom prst="roundRect">
              <a:avLst/>
            </a:prstGeom>
            <a:solidFill>
              <a:srgbClr val="CCFFFF"/>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dirty="0" i="0" kumimoji="0" lang="en-US" normalizeH="0" strike="noStrike" sz="1600" u="none">
                <a:ln>
                  <a:noFill/>
                </a:ln>
                <a:solidFill>
                  <a:schemeClr val="tx1"/>
                </a:solidFill>
                <a:effectLst/>
                <a:latin charset="0" pitchFamily="34" typeface="Arial"/>
              </a:endParaRPr>
            </a:p>
          </p:txBody>
        </p:sp>
        <p:sp>
          <p:nvSpPr>
            <p:cNvPr id="13" name="TextBox 12"/>
            <p:cNvSpPr txBox="1"/>
            <p:nvPr/>
          </p:nvSpPr>
          <p:spPr>
            <a:xfrm>
              <a:off x="316360" y="3928410"/>
              <a:ext cx="1826242" cy="369332"/>
            </a:xfrm>
            <a:prstGeom prst="rect">
              <a:avLst/>
            </a:prstGeom>
            <a:noFill/>
          </p:spPr>
          <p:txBody>
            <a:bodyPr rtlCol="0" wrap="square">
              <a:spAutoFit/>
            </a:bodyPr>
            <a:lstStyle/>
            <a:p>
              <a:pPr algn="ctr"/>
              <a:r>
                <a:rPr b="1" dirty="0" lang="en-US"/>
                <a:t>Land Sales</a:t>
              </a:r>
              <a:endParaRPr b="1" dirty="0" lang="en-SG"/>
            </a:p>
          </p:txBody>
        </p:sp>
      </p:grpSp>
      <p:sp>
        <p:nvSpPr>
          <p:cNvPr id="18" name="Right Arrow 17"/>
          <p:cNvSpPr/>
          <p:nvPr/>
        </p:nvSpPr>
        <p:spPr bwMode="auto">
          <a:xfrm rot="5400000">
            <a:off x="830060" y="3459699"/>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i="0" kumimoji="0" lang="en-SG" normalizeH="0" strike="noStrike" sz="1600" u="none">
              <a:ln>
                <a:noFill/>
              </a:ln>
              <a:solidFill>
                <a:schemeClr val="tx1"/>
              </a:solidFill>
              <a:effectLst/>
              <a:latin charset="0" pitchFamily="34" typeface="Arial"/>
            </a:endParaRPr>
          </a:p>
        </p:txBody>
      </p:sp>
      <p:sp>
        <p:nvSpPr>
          <p:cNvPr id="19" name="Right Arrow 18"/>
          <p:cNvSpPr/>
          <p:nvPr/>
        </p:nvSpPr>
        <p:spPr bwMode="auto">
          <a:xfrm rot="5400000">
            <a:off x="841503" y="4799276"/>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i="0" kumimoji="0" lang="en-SG" normalizeH="0" strike="noStrike" sz="1600" u="none">
              <a:ln>
                <a:noFill/>
              </a:ln>
              <a:solidFill>
                <a:schemeClr val="tx1"/>
              </a:solidFill>
              <a:effectLst/>
              <a:latin charset="0" pitchFamily="34" typeface="Arial"/>
            </a:endParaRPr>
          </a:p>
        </p:txBody>
      </p:sp>
      <p:sp>
        <p:nvSpPr>
          <p:cNvPr id="20" name="McK 2. Slide Title"/>
          <p:cNvSpPr txBox="1">
            <a:spLocks noChangeArrowheads="1"/>
          </p:cNvSpPr>
          <p:nvPr/>
        </p:nvSpPr>
        <p:spPr bwMode="auto">
          <a:xfrm>
            <a:off x="2699792" y="51214"/>
            <a:ext cx="6277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defTabSz="913526" eaLnBrk="0" fontAlgn="base" hangingPunct="0" rtl="0">
              <a:spcBef>
                <a:spcPct val="0"/>
              </a:spcBef>
              <a:spcAft>
                <a:spcPct val="0"/>
              </a:spcAft>
              <a:defRPr b="1" sz="2400">
                <a:solidFill>
                  <a:schemeClr val="tx2"/>
                </a:solidFill>
                <a:latin typeface="+mj-lt"/>
                <a:ea typeface="+mj-ea"/>
                <a:cs typeface="+mj-cs"/>
              </a:defRPr>
            </a:lvl1pPr>
            <a:lvl2pPr algn="l" defTabSz="913526" eaLnBrk="0" fontAlgn="base" hangingPunct="0" rtl="0">
              <a:spcBef>
                <a:spcPct val="0"/>
              </a:spcBef>
              <a:spcAft>
                <a:spcPct val="0"/>
              </a:spcAft>
              <a:defRPr b="1" sz="2400">
                <a:solidFill>
                  <a:schemeClr val="tx2"/>
                </a:solidFill>
                <a:latin charset="0" pitchFamily="34" typeface="Arial"/>
              </a:defRPr>
            </a:lvl2pPr>
            <a:lvl3pPr algn="l" defTabSz="913526" eaLnBrk="0" fontAlgn="base" hangingPunct="0" rtl="0">
              <a:spcBef>
                <a:spcPct val="0"/>
              </a:spcBef>
              <a:spcAft>
                <a:spcPct val="0"/>
              </a:spcAft>
              <a:defRPr b="1" sz="2400">
                <a:solidFill>
                  <a:schemeClr val="tx2"/>
                </a:solidFill>
                <a:latin charset="0" pitchFamily="34" typeface="Arial"/>
              </a:defRPr>
            </a:lvl3pPr>
            <a:lvl4pPr algn="l" defTabSz="913526" eaLnBrk="0" fontAlgn="base" hangingPunct="0" rtl="0">
              <a:spcBef>
                <a:spcPct val="0"/>
              </a:spcBef>
              <a:spcAft>
                <a:spcPct val="0"/>
              </a:spcAft>
              <a:defRPr b="1" sz="2400">
                <a:solidFill>
                  <a:schemeClr val="tx2"/>
                </a:solidFill>
                <a:latin charset="0" pitchFamily="34" typeface="Arial"/>
              </a:defRPr>
            </a:lvl4pPr>
            <a:lvl5pPr algn="l" defTabSz="913526" eaLnBrk="0" fontAlgn="base" hangingPunct="0" rtl="0">
              <a:spcBef>
                <a:spcPct val="0"/>
              </a:spcBef>
              <a:spcAft>
                <a:spcPct val="0"/>
              </a:spcAft>
              <a:defRPr b="1" sz="2400">
                <a:solidFill>
                  <a:schemeClr val="tx2"/>
                </a:solidFill>
                <a:latin charset="0" pitchFamily="34" typeface="Arial"/>
              </a:defRPr>
            </a:lvl5pPr>
            <a:lvl6pPr algn="l" defTabSz="913526" fontAlgn="base" marL="466481" rtl="0">
              <a:spcBef>
                <a:spcPct val="0"/>
              </a:spcBef>
              <a:spcAft>
                <a:spcPct val="0"/>
              </a:spcAft>
              <a:defRPr b="1" sz="1900">
                <a:solidFill>
                  <a:schemeClr val="tx2"/>
                </a:solidFill>
                <a:latin charset="0" pitchFamily="34" typeface="Arial"/>
              </a:defRPr>
            </a:lvl6pPr>
            <a:lvl7pPr algn="l" defTabSz="913526" fontAlgn="base" marL="932962" rtl="0">
              <a:spcBef>
                <a:spcPct val="0"/>
              </a:spcBef>
              <a:spcAft>
                <a:spcPct val="0"/>
              </a:spcAft>
              <a:defRPr b="1" sz="1900">
                <a:solidFill>
                  <a:schemeClr val="tx2"/>
                </a:solidFill>
                <a:latin charset="0" pitchFamily="34" typeface="Arial"/>
              </a:defRPr>
            </a:lvl7pPr>
            <a:lvl8pPr algn="l" defTabSz="913526" fontAlgn="base" marL="1399443" rtl="0">
              <a:spcBef>
                <a:spcPct val="0"/>
              </a:spcBef>
              <a:spcAft>
                <a:spcPct val="0"/>
              </a:spcAft>
              <a:defRPr b="1" sz="1900">
                <a:solidFill>
                  <a:schemeClr val="tx2"/>
                </a:solidFill>
                <a:latin charset="0" pitchFamily="34" typeface="Arial"/>
              </a:defRPr>
            </a:lvl8pPr>
            <a:lvl9pPr algn="l" defTabSz="913526" fontAlgn="base" marL="1865925" rtl="0">
              <a:spcBef>
                <a:spcPct val="0"/>
              </a:spcBef>
              <a:spcAft>
                <a:spcPct val="0"/>
              </a:spcAft>
              <a:defRPr b="1" sz="1900">
                <a:solidFill>
                  <a:schemeClr val="tx2"/>
                </a:solidFill>
                <a:latin charset="0" pitchFamily="34" typeface="Arial"/>
              </a:defRPr>
            </a:lvl9pPr>
          </a:lstStyle>
          <a:p>
            <a:pPr algn="r"/>
            <a:r>
              <a:rPr dirty="0" lang="en-US">
                <a:solidFill>
                  <a:srgbClr val="C00000"/>
                </a:solidFill>
              </a:rPr>
              <a:t>Government Land Sales</a:t>
            </a:r>
          </a:p>
        </p:txBody>
      </p:sp>
      <p:grpSp>
        <p:nvGrpSpPr>
          <p:cNvPr id="3" name="Group 2"/>
          <p:cNvGrpSpPr/>
          <p:nvPr/>
        </p:nvGrpSpPr>
        <p:grpSpPr>
          <a:xfrm>
            <a:off x="2262987" y="2598812"/>
            <a:ext cx="6747421" cy="3511882"/>
            <a:chOff x="2253570" y="3088025"/>
            <a:chExt cx="6014130" cy="3130221"/>
          </a:xfrm>
        </p:grpSpPr>
        <p:pic>
          <p:nvPicPr>
            <p:cNvPr id="4098" name="Picture 2"/>
            <p:cNvPicPr>
              <a:picLocks noChangeArrowheads="1" noChangeAspect="1"/>
            </p:cNvPicPr>
            <p:nvPr/>
          </p:nvPicPr>
          <p:blipFill rotWithShape="1">
            <a:blip cstate="email" r:embed="rId2">
              <a:extLst>
                <a:ext uri="{28A0092B-C50C-407E-A947-70E740481C1C}">
                  <a14:useLocalDpi xmlns:a14="http://schemas.microsoft.com/office/drawing/2010/main"/>
                </a:ext>
              </a:extLst>
            </a:blip>
            <a:srcRect r="9"/>
            <a:stretch/>
          </p:blipFill>
          <p:spPr bwMode="auto">
            <a:xfrm>
              <a:off x="2253570" y="3090935"/>
              <a:ext cx="2598382" cy="311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4099" name="Picture 3"/>
            <p:cNvPicPr>
              <a:picLocks noChangeArrowheads="1" noChangeAspect="1"/>
            </p:cNvPicPr>
            <p:nvPr/>
          </p:nvPicPr>
          <p:blipFill rotWithShape="1">
            <a:blip cstate="email" r:embed="rId3">
              <a:extLst>
                <a:ext uri="{28A0092B-C50C-407E-A947-70E740481C1C}">
                  <a14:useLocalDpi xmlns:a14="http://schemas.microsoft.com/office/drawing/2010/main"/>
                </a:ext>
              </a:extLst>
            </a:blip>
            <a:srcRect r="-6"/>
            <a:stretch/>
          </p:blipFill>
          <p:spPr bwMode="auto">
            <a:xfrm>
              <a:off x="4845175" y="3088025"/>
              <a:ext cx="3422525" cy="313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grpSp>
      <p:sp>
        <p:nvSpPr>
          <p:cNvPr id="23" name="TextBox 22"/>
          <p:cNvSpPr txBox="1"/>
          <p:nvPr/>
        </p:nvSpPr>
        <p:spPr>
          <a:xfrm>
            <a:off x="2273461" y="620688"/>
            <a:ext cx="6114963" cy="984885"/>
          </a:xfrm>
          <a:prstGeom prst="rect">
            <a:avLst/>
          </a:prstGeom>
          <a:noFill/>
        </p:spPr>
        <p:txBody>
          <a:bodyPr rtlCol="0" wrap="square">
            <a:spAutoFit/>
          </a:bodyPr>
          <a:lstStyle/>
          <a:p>
            <a:pPr indent="-180975" marL="180975">
              <a:spcAft>
                <a:spcPts val="600"/>
              </a:spcAft>
              <a:buFont charset="0" pitchFamily="34" typeface="Arial"/>
              <a:buChar char="•"/>
            </a:pPr>
            <a:r>
              <a:rPr dirty="0" lang="en-US" sz="1600">
                <a:latin charset="0" pitchFamily="34" typeface="Arial"/>
                <a:cs charset="0" pitchFamily="34" typeface="Arial"/>
              </a:rPr>
              <a:t>Sale of state land to private enterprises for development</a:t>
            </a:r>
          </a:p>
          <a:p>
            <a:pPr indent="-180975" marL="180975">
              <a:spcAft>
                <a:spcPts val="600"/>
              </a:spcAft>
              <a:buFont charset="0" pitchFamily="34" typeface="Arial"/>
              <a:buChar char="•"/>
            </a:pPr>
            <a:r>
              <a:rPr dirty="0" lang="en-US" sz="1600">
                <a:latin charset="0" pitchFamily="34" typeface="Arial"/>
                <a:cs charset="0" pitchFamily="34" typeface="Arial"/>
              </a:rPr>
              <a:t>To </a:t>
            </a:r>
            <a:r>
              <a:rPr dirty="0" err="1" lang="en-US" sz="1600">
                <a:latin charset="0" pitchFamily="34" typeface="Arial"/>
                <a:cs charset="0" pitchFamily="34" typeface="Arial"/>
              </a:rPr>
              <a:t>realise</a:t>
            </a:r>
            <a:r>
              <a:rPr dirty="0" lang="en-US" sz="1600">
                <a:latin charset="0" pitchFamily="34" typeface="Arial"/>
                <a:cs charset="0" pitchFamily="34" typeface="Arial"/>
              </a:rPr>
              <a:t> planning intentions</a:t>
            </a:r>
          </a:p>
          <a:p>
            <a:pPr indent="-180975" marL="180975">
              <a:spcAft>
                <a:spcPts val="600"/>
              </a:spcAft>
              <a:buFont charset="0" pitchFamily="34" typeface="Arial"/>
              <a:buChar char="•"/>
            </a:pPr>
            <a:r>
              <a:rPr dirty="0" lang="en-US" sz="1600">
                <a:latin charset="0" pitchFamily="34" typeface="Arial"/>
                <a:cs charset="0" pitchFamily="34" typeface="Arial"/>
              </a:rPr>
              <a:t>Tool to calibrate real estate market</a:t>
            </a:r>
          </a:p>
        </p:txBody>
      </p:sp>
      <p:sp>
        <p:nvSpPr>
          <p:cNvPr id="21" name="TextBox 20"/>
          <p:cNvSpPr txBox="1"/>
          <p:nvPr/>
        </p:nvSpPr>
        <p:spPr>
          <a:xfrm>
            <a:off x="2166461" y="1875227"/>
            <a:ext cx="6703628" cy="738664"/>
          </a:xfrm>
          <a:prstGeom prst="rect">
            <a:avLst/>
          </a:prstGeom>
          <a:noFill/>
        </p:spPr>
        <p:txBody>
          <a:bodyPr rtlCol="0" wrap="square">
            <a:spAutoFit/>
          </a:bodyPr>
          <a:lstStyle/>
          <a:p>
            <a:r>
              <a:rPr b="1" dirty="0" lang="en-US" sz="1400">
                <a:latin charset="0" pitchFamily="34" typeface="Arial Narrow"/>
              </a:rPr>
              <a:t>Sale Site at Venture Avenue</a:t>
            </a:r>
          </a:p>
          <a:p>
            <a:r>
              <a:rPr dirty="0" lang="en-US" sz="1400">
                <a:latin charset="0" pitchFamily="34" typeface="Arial Narrow"/>
              </a:rPr>
              <a:t>Allowable development: </a:t>
            </a:r>
            <a:r>
              <a:rPr dirty="0" err="1" lang="en-US" sz="1400">
                <a:latin charset="0" pitchFamily="34" typeface="Arial Narrow"/>
              </a:rPr>
              <a:t>Commerical</a:t>
            </a:r>
            <a:r>
              <a:rPr dirty="0" lang="en-US" sz="1400">
                <a:latin charset="0" pitchFamily="34" typeface="Arial Narrow"/>
              </a:rPr>
              <a:t> (with a minimum component for office use)</a:t>
            </a:r>
          </a:p>
          <a:p>
            <a:r>
              <a:rPr dirty="0" lang="en-US" sz="1400">
                <a:latin charset="0" pitchFamily="34" typeface="Arial Narrow"/>
              </a:rPr>
              <a:t>Tender closing: 12 March 2013</a:t>
            </a:r>
            <a:endParaRPr dirty="0" lang="en-SG" sz="1400">
              <a:latin charset="0" pitchFamily="34" typeface="Arial Narrow"/>
            </a:endParaRPr>
          </a:p>
        </p:txBody>
      </p:sp>
      <p:grpSp>
        <p:nvGrpSpPr>
          <p:cNvPr id="25" name="Group 24"/>
          <p:cNvGrpSpPr/>
          <p:nvPr/>
        </p:nvGrpSpPr>
        <p:grpSpPr>
          <a:xfrm>
            <a:off x="48334" y="5194421"/>
            <a:ext cx="1891083" cy="792088"/>
            <a:chOff x="328241" y="5157192"/>
            <a:chExt cx="1891083" cy="792088"/>
          </a:xfrm>
        </p:grpSpPr>
        <p:sp>
          <p:nvSpPr>
            <p:cNvPr id="26" name="Rounded Rectangle 25"/>
            <p:cNvSpPr/>
            <p:nvPr/>
          </p:nvSpPr>
          <p:spPr bwMode="auto">
            <a:xfrm>
              <a:off x="328241" y="5157192"/>
              <a:ext cx="1891083" cy="792088"/>
            </a:xfrm>
            <a:prstGeom prst="roundRect">
              <a:avLst/>
            </a:prstGeom>
            <a:solidFill>
              <a:srgbClr val="CCFFFF">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dirty="0" i="0" kumimoji="0" lang="en-US" normalizeH="0" strike="noStrike" sz="1600" u="none">
                <a:ln>
                  <a:noFill/>
                </a:ln>
                <a:solidFill>
                  <a:schemeClr val="tx1"/>
                </a:solidFill>
                <a:effectLst/>
                <a:latin charset="0" pitchFamily="34" typeface="Arial"/>
              </a:endParaRPr>
            </a:p>
          </p:txBody>
        </p:sp>
        <p:sp>
          <p:nvSpPr>
            <p:cNvPr id="27" name="TextBox 26"/>
            <p:cNvSpPr txBox="1"/>
            <p:nvPr/>
          </p:nvSpPr>
          <p:spPr>
            <a:xfrm>
              <a:off x="370187" y="5229200"/>
              <a:ext cx="1814360" cy="646331"/>
            </a:xfrm>
            <a:prstGeom prst="rect">
              <a:avLst/>
            </a:prstGeom>
            <a:noFill/>
          </p:spPr>
          <p:txBody>
            <a:bodyPr rtlCol="0" wrap="square">
              <a:spAutoFit/>
            </a:bodyPr>
            <a:lstStyle/>
            <a:p>
              <a:pPr algn="ctr"/>
              <a:r>
                <a:rPr b="1" dirty="0" lang="en-US">
                  <a:solidFill>
                    <a:schemeClr val="bg1">
                      <a:lumMod val="65000"/>
                    </a:schemeClr>
                  </a:solidFill>
                </a:rPr>
                <a:t>Development Control</a:t>
              </a:r>
              <a:endParaRPr b="1" dirty="0" lang="en-SG">
                <a:solidFill>
                  <a:schemeClr val="bg1">
                    <a:lumMod val="65000"/>
                  </a:schemeClr>
                </a:solidFill>
              </a:endParaRPr>
            </a:p>
          </p:txBody>
        </p:sp>
      </p:grpSp>
      <p:sp>
        <p:nvSpPr>
          <p:cNvPr id="28" name="Right Arrow 27"/>
          <p:cNvSpPr/>
          <p:nvPr/>
        </p:nvSpPr>
        <p:spPr bwMode="auto">
          <a:xfrm rot="5400000">
            <a:off x="769761" y="1390521"/>
            <a:ext cx="376768" cy="300964"/>
          </a:xfrm>
          <a:prstGeom prst="rightArrow">
            <a:avLst>
              <a:gd fmla="val 50000" name="adj1"/>
              <a:gd fmla="val 47320" name="adj2"/>
            </a:avLst>
          </a:prstGeom>
          <a:solidFill>
            <a:schemeClr val="accent1"/>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i="0" kumimoji="0" lang="en-SG" normalizeH="0" strike="noStrike" sz="1600" u="none">
              <a:ln>
                <a:noFill/>
              </a:ln>
              <a:solidFill>
                <a:schemeClr val="tx1"/>
              </a:solidFill>
              <a:effectLst/>
              <a:latin charset="0" pitchFamily="34" typeface="Arial"/>
            </a:endParaRPr>
          </a:p>
        </p:txBody>
      </p:sp>
      <p:grpSp>
        <p:nvGrpSpPr>
          <p:cNvPr id="29" name="Group 28"/>
          <p:cNvGrpSpPr/>
          <p:nvPr/>
        </p:nvGrpSpPr>
        <p:grpSpPr>
          <a:xfrm>
            <a:off x="40482" y="442764"/>
            <a:ext cx="1891083" cy="792088"/>
            <a:chOff x="251520" y="404664"/>
            <a:chExt cx="1728192" cy="792088"/>
          </a:xfrm>
        </p:grpSpPr>
        <p:sp>
          <p:nvSpPr>
            <p:cNvPr id="30" name="Rounded Rectangle 29"/>
            <p:cNvSpPr/>
            <p:nvPr/>
          </p:nvSpPr>
          <p:spPr bwMode="auto">
            <a:xfrm>
              <a:off x="251520" y="404664"/>
              <a:ext cx="1728192" cy="792088"/>
            </a:xfrm>
            <a:prstGeom prst="roundRect">
              <a:avLst/>
            </a:prstGeom>
            <a:solidFill>
              <a:srgbClr val="FFC000">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dirty="0" i="0" kumimoji="0" lang="en-US" normalizeH="0" strike="noStrike" sz="1600" u="none">
                <a:ln>
                  <a:noFill/>
                </a:ln>
                <a:solidFill>
                  <a:schemeClr val="tx1"/>
                </a:solidFill>
                <a:effectLst/>
                <a:latin charset="0" pitchFamily="34" typeface="Arial"/>
              </a:endParaRPr>
            </a:p>
          </p:txBody>
        </p:sp>
        <p:sp>
          <p:nvSpPr>
            <p:cNvPr id="31" name="TextBox 30"/>
            <p:cNvSpPr txBox="1"/>
            <p:nvPr/>
          </p:nvSpPr>
          <p:spPr>
            <a:xfrm>
              <a:off x="283940" y="616042"/>
              <a:ext cx="1656184" cy="369332"/>
            </a:xfrm>
            <a:prstGeom prst="rect">
              <a:avLst/>
            </a:prstGeom>
            <a:noFill/>
          </p:spPr>
          <p:txBody>
            <a:bodyPr rtlCol="0" wrap="square">
              <a:spAutoFit/>
            </a:bodyPr>
            <a:lstStyle/>
            <a:p>
              <a:pPr algn="ctr"/>
              <a:r>
                <a:rPr b="1" dirty="0" lang="en-US">
                  <a:solidFill>
                    <a:schemeClr val="bg1">
                      <a:lumMod val="65000"/>
                    </a:schemeClr>
                  </a:solidFill>
                </a:rPr>
                <a:t>Concept Plan</a:t>
              </a:r>
              <a:endParaRPr b="1" dirty="0" lang="en-SG">
                <a:solidFill>
                  <a:schemeClr val="bg1">
                    <a:lumMod val="65000"/>
                  </a:schemeClr>
                </a:solidFill>
              </a:endParaRPr>
            </a:p>
          </p:txBody>
        </p:sp>
      </p:grpSp>
      <p:grpSp>
        <p:nvGrpSpPr>
          <p:cNvPr id="35" name="Group 34"/>
          <p:cNvGrpSpPr/>
          <p:nvPr/>
        </p:nvGrpSpPr>
        <p:grpSpPr>
          <a:xfrm>
            <a:off x="48334" y="1816249"/>
            <a:ext cx="1902703" cy="1512168"/>
            <a:chOff x="259371" y="1844824"/>
            <a:chExt cx="1902703" cy="1512168"/>
          </a:xfrm>
        </p:grpSpPr>
        <p:sp>
          <p:nvSpPr>
            <p:cNvPr id="36" name="Rounded Rectangle 35"/>
            <p:cNvSpPr/>
            <p:nvPr/>
          </p:nvSpPr>
          <p:spPr bwMode="auto">
            <a:xfrm>
              <a:off x="270991" y="1844824"/>
              <a:ext cx="1891083" cy="1512168"/>
            </a:xfrm>
            <a:prstGeom prst="roundRect">
              <a:avLst/>
            </a:prstGeom>
            <a:solidFill>
              <a:srgbClr val="FFC000">
                <a:alpha val="30000"/>
              </a:srgbClr>
            </a:solidFill>
            <a:ln algn="ctr" cap="flat" cmpd="sng" w="9525">
              <a:solidFill>
                <a:schemeClr val="tx1"/>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dirty="0" i="0" kumimoji="0" lang="en-US" normalizeH="0" strike="noStrike" sz="1600" u="none">
                <a:ln>
                  <a:noFill/>
                </a:ln>
                <a:solidFill>
                  <a:schemeClr val="tx1"/>
                </a:solidFill>
                <a:effectLst/>
                <a:latin charset="0" pitchFamily="34" typeface="Arial"/>
              </a:endParaRPr>
            </a:p>
          </p:txBody>
        </p:sp>
        <p:sp>
          <p:nvSpPr>
            <p:cNvPr id="37" name="TextBox 36"/>
            <p:cNvSpPr txBox="1"/>
            <p:nvPr/>
          </p:nvSpPr>
          <p:spPr>
            <a:xfrm>
              <a:off x="259371" y="2056202"/>
              <a:ext cx="1835606" cy="892552"/>
            </a:xfrm>
            <a:prstGeom prst="rect">
              <a:avLst/>
            </a:prstGeom>
            <a:noFill/>
          </p:spPr>
          <p:txBody>
            <a:bodyPr rtlCol="0" wrap="square">
              <a:spAutoFit/>
            </a:bodyPr>
            <a:lstStyle/>
            <a:p>
              <a:pPr algn="ctr"/>
              <a:endParaRPr b="1" dirty="0" lang="en-US">
                <a:solidFill>
                  <a:schemeClr val="bg1">
                    <a:lumMod val="65000"/>
                  </a:schemeClr>
                </a:solidFill>
              </a:endParaRPr>
            </a:p>
            <a:p>
              <a:pPr algn="ctr"/>
              <a:r>
                <a:rPr b="1" dirty="0" lang="en-US">
                  <a:solidFill>
                    <a:schemeClr val="bg1">
                      <a:lumMod val="65000"/>
                    </a:schemeClr>
                  </a:solidFill>
                </a:rPr>
                <a:t>Master Plan</a:t>
              </a:r>
            </a:p>
            <a:p>
              <a:pPr marL="180975"/>
              <a:endParaRPr dirty="0" lang="en-SG" sz="1600">
                <a:solidFill>
                  <a:schemeClr val="bg1">
                    <a:lumMod val="65000"/>
                  </a:schemeClr>
                </a:solidFill>
              </a:endParaRPr>
            </a:p>
          </p:txBody>
        </p:sp>
      </p:grpSp>
      <p:sp>
        <p:nvSpPr>
          <p:cNvPr id="5" name="Freeform 4"/>
          <p:cNvSpPr/>
          <p:nvPr/>
        </p:nvSpPr>
        <p:spPr bwMode="auto">
          <a:xfrm>
            <a:off x="7165975" y="4346575"/>
            <a:ext cx="450850" cy="355600"/>
          </a:xfrm>
          <a:custGeom>
            <a:avLst/>
            <a:gdLst>
              <a:gd fmla="*/ 85725 w 450850" name="connsiteX0"/>
              <a:gd fmla="*/ 0 h 355600" name="connsiteY0"/>
              <a:gd fmla="*/ 327025 w 450850" name="connsiteX1"/>
              <a:gd fmla="*/ 149225 h 355600" name="connsiteY1"/>
              <a:gd fmla="*/ 450850 w 450850" name="connsiteX2"/>
              <a:gd fmla="*/ 215900 h 355600" name="connsiteY2"/>
              <a:gd fmla="*/ 450850 w 450850" name="connsiteX3"/>
              <a:gd fmla="*/ 231775 h 355600" name="connsiteY3"/>
              <a:gd fmla="*/ 387350 w 450850" name="connsiteX4"/>
              <a:gd fmla="*/ 323850 h 355600" name="connsiteY4"/>
              <a:gd fmla="*/ 358775 w 450850" name="connsiteX5"/>
              <a:gd fmla="*/ 352425 h 355600" name="connsiteY5"/>
              <a:gd fmla="*/ 330200 w 450850" name="connsiteX6"/>
              <a:gd fmla="*/ 355600 h 355600" name="connsiteY6"/>
              <a:gd fmla="*/ 0 w 450850" name="connsiteX7"/>
              <a:gd fmla="*/ 136525 h 355600" name="connsiteY7"/>
              <a:gd fmla="*/ 85725 w 450850" name="connsiteX8"/>
              <a:gd fmla="*/ 0 h 355600" name="connsiteY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55600" w="450850">
                <a:moveTo>
                  <a:pt x="85725" y="0"/>
                </a:moveTo>
                <a:lnTo>
                  <a:pt x="327025" y="149225"/>
                </a:lnTo>
                <a:lnTo>
                  <a:pt x="450850" y="215900"/>
                </a:lnTo>
                <a:lnTo>
                  <a:pt x="450850" y="231775"/>
                </a:lnTo>
                <a:lnTo>
                  <a:pt x="387350" y="323850"/>
                </a:lnTo>
                <a:lnTo>
                  <a:pt x="358775" y="352425"/>
                </a:lnTo>
                <a:lnTo>
                  <a:pt x="330200" y="355600"/>
                </a:lnTo>
                <a:lnTo>
                  <a:pt x="0" y="136525"/>
                </a:lnTo>
                <a:lnTo>
                  <a:pt x="85725" y="0"/>
                </a:lnTo>
                <a:close/>
              </a:path>
            </a:pathLst>
          </a:custGeom>
          <a:noFill/>
          <a:ln algn="ctr" cap="flat" cmpd="sng" w="25400">
            <a:solidFill>
              <a:srgbClr val="FF0000"/>
            </a:solidFill>
            <a:prstDash val="sysDash"/>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Tx/>
              <a:buNone/>
              <a:tabLst/>
            </a:pPr>
            <a:endParaRPr b="1" baseline="0" cap="none" i="0" kumimoji="0" lang="en-SG" normalizeH="0" strike="noStrike" sz="1600" u="none">
              <a:ln>
                <a:noFill/>
              </a:ln>
              <a:solidFill>
                <a:schemeClr val="tx1"/>
              </a:solidFill>
              <a:effectLst/>
              <a:latin charset="0" pitchFamily="34" typeface="Arial"/>
            </a:endParaRPr>
          </a:p>
        </p:txBody>
      </p:sp>
    </p:spTree>
    <p:extLst>
      <p:ext uri="{BB962C8B-B14F-4D97-AF65-F5344CB8AC3E}">
        <p14:creationId xmlns:p14="http://schemas.microsoft.com/office/powerpoint/2010/main" val="3290917318"/>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27</a:t>
            </a:fld>
            <a:r>
              <a:rPr lang="en-US">
                <a:solidFill>
                  <a:srgbClr val="FFFFFF"/>
                </a:solidFill>
              </a:rPr>
              <a:t> </a:t>
            </a:r>
            <a:endParaRPr dirty="0" lang="en-US">
              <a:solidFill>
                <a:srgbClr val="FFFFFF"/>
              </a:solidFill>
            </a:endParaRPr>
          </a:p>
        </p:txBody>
      </p:sp>
      <p:sp>
        <p:nvSpPr>
          <p:cNvPr id="3" name="McK 2. Slide Title"/>
          <p:cNvSpPr txBox="1">
            <a:spLocks noChangeArrowheads="1"/>
          </p:cNvSpPr>
          <p:nvPr/>
        </p:nvSpPr>
        <p:spPr bwMode="auto">
          <a:xfrm>
            <a:off x="103312" y="51214"/>
            <a:ext cx="49258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defTabSz="913526" eaLnBrk="0" fontAlgn="base" hangingPunct="0" rtl="0">
              <a:spcBef>
                <a:spcPct val="0"/>
              </a:spcBef>
              <a:spcAft>
                <a:spcPct val="0"/>
              </a:spcAft>
              <a:defRPr b="1" sz="2400">
                <a:solidFill>
                  <a:schemeClr val="tx2"/>
                </a:solidFill>
                <a:latin typeface="+mj-lt"/>
                <a:ea typeface="+mj-ea"/>
                <a:cs typeface="+mj-cs"/>
              </a:defRPr>
            </a:lvl1pPr>
            <a:lvl2pPr algn="l" defTabSz="913526" eaLnBrk="0" fontAlgn="base" hangingPunct="0" rtl="0">
              <a:spcBef>
                <a:spcPct val="0"/>
              </a:spcBef>
              <a:spcAft>
                <a:spcPct val="0"/>
              </a:spcAft>
              <a:defRPr b="1" sz="2400">
                <a:solidFill>
                  <a:schemeClr val="tx2"/>
                </a:solidFill>
                <a:latin charset="0" pitchFamily="34" typeface="Arial"/>
              </a:defRPr>
            </a:lvl2pPr>
            <a:lvl3pPr algn="l" defTabSz="913526" eaLnBrk="0" fontAlgn="base" hangingPunct="0" rtl="0">
              <a:spcBef>
                <a:spcPct val="0"/>
              </a:spcBef>
              <a:spcAft>
                <a:spcPct val="0"/>
              </a:spcAft>
              <a:defRPr b="1" sz="2400">
                <a:solidFill>
                  <a:schemeClr val="tx2"/>
                </a:solidFill>
                <a:latin charset="0" pitchFamily="34" typeface="Arial"/>
              </a:defRPr>
            </a:lvl3pPr>
            <a:lvl4pPr algn="l" defTabSz="913526" eaLnBrk="0" fontAlgn="base" hangingPunct="0" rtl="0">
              <a:spcBef>
                <a:spcPct val="0"/>
              </a:spcBef>
              <a:spcAft>
                <a:spcPct val="0"/>
              </a:spcAft>
              <a:defRPr b="1" sz="2400">
                <a:solidFill>
                  <a:schemeClr val="tx2"/>
                </a:solidFill>
                <a:latin charset="0" pitchFamily="34" typeface="Arial"/>
              </a:defRPr>
            </a:lvl4pPr>
            <a:lvl5pPr algn="l" defTabSz="913526" eaLnBrk="0" fontAlgn="base" hangingPunct="0" rtl="0">
              <a:spcBef>
                <a:spcPct val="0"/>
              </a:spcBef>
              <a:spcAft>
                <a:spcPct val="0"/>
              </a:spcAft>
              <a:defRPr b="1" sz="2400">
                <a:solidFill>
                  <a:schemeClr val="tx2"/>
                </a:solidFill>
                <a:latin charset="0" pitchFamily="34" typeface="Arial"/>
              </a:defRPr>
            </a:lvl5pPr>
            <a:lvl6pPr algn="l" defTabSz="913526" fontAlgn="base" marL="466481" rtl="0">
              <a:spcBef>
                <a:spcPct val="0"/>
              </a:spcBef>
              <a:spcAft>
                <a:spcPct val="0"/>
              </a:spcAft>
              <a:defRPr b="1" sz="1900">
                <a:solidFill>
                  <a:schemeClr val="tx2"/>
                </a:solidFill>
                <a:latin charset="0" pitchFamily="34" typeface="Arial"/>
              </a:defRPr>
            </a:lvl6pPr>
            <a:lvl7pPr algn="l" defTabSz="913526" fontAlgn="base" marL="932962" rtl="0">
              <a:spcBef>
                <a:spcPct val="0"/>
              </a:spcBef>
              <a:spcAft>
                <a:spcPct val="0"/>
              </a:spcAft>
              <a:defRPr b="1" sz="1900">
                <a:solidFill>
                  <a:schemeClr val="tx2"/>
                </a:solidFill>
                <a:latin charset="0" pitchFamily="34" typeface="Arial"/>
              </a:defRPr>
            </a:lvl7pPr>
            <a:lvl8pPr algn="l" defTabSz="913526" fontAlgn="base" marL="1399443" rtl="0">
              <a:spcBef>
                <a:spcPct val="0"/>
              </a:spcBef>
              <a:spcAft>
                <a:spcPct val="0"/>
              </a:spcAft>
              <a:defRPr b="1" sz="1900">
                <a:solidFill>
                  <a:schemeClr val="tx2"/>
                </a:solidFill>
                <a:latin charset="0" pitchFamily="34" typeface="Arial"/>
              </a:defRPr>
            </a:lvl8pPr>
            <a:lvl9pPr algn="l" defTabSz="913526" fontAlgn="base" marL="1865925" rtl="0">
              <a:spcBef>
                <a:spcPct val="0"/>
              </a:spcBef>
              <a:spcAft>
                <a:spcPct val="0"/>
              </a:spcAft>
              <a:defRPr b="1" sz="1900">
                <a:solidFill>
                  <a:schemeClr val="tx2"/>
                </a:solidFill>
                <a:latin charset="0" pitchFamily="34" typeface="Arial"/>
              </a:defRPr>
            </a:lvl9pPr>
          </a:lstStyle>
          <a:p>
            <a:r>
              <a:rPr dirty="0" lang="en-US" sz="3000">
                <a:solidFill>
                  <a:srgbClr val="002960"/>
                </a:solidFill>
              </a:rPr>
              <a:t>Government Sale of Sites - Ion Orchard</a:t>
            </a:r>
          </a:p>
        </p:txBody>
      </p:sp>
      <p:sp>
        <p:nvSpPr>
          <p:cNvPr id="8" name="TextBox 7"/>
          <p:cNvSpPr txBox="1"/>
          <p:nvPr/>
        </p:nvSpPr>
        <p:spPr>
          <a:xfrm>
            <a:off x="5292080" y="1067832"/>
            <a:ext cx="3699520" cy="1785104"/>
          </a:xfrm>
          <a:prstGeom prst="rect">
            <a:avLst/>
          </a:prstGeom>
          <a:noFill/>
        </p:spPr>
        <p:txBody>
          <a:bodyPr rtlCol="0" wrap="square">
            <a:spAutoFit/>
          </a:bodyPr>
          <a:lstStyle/>
          <a:p>
            <a:pPr indent="-171450" marL="171450">
              <a:spcAft>
                <a:spcPts val="1200"/>
              </a:spcAft>
              <a:buFont charset="0" pitchFamily="34" typeface="Arial"/>
              <a:buChar char="•"/>
            </a:pPr>
            <a:r>
              <a:rPr dirty="0" lang="en-US">
                <a:solidFill>
                  <a:srgbClr val="000000"/>
                </a:solidFill>
              </a:rPr>
              <a:t>Site above operating underground MRT station</a:t>
            </a:r>
          </a:p>
          <a:p>
            <a:pPr indent="-171450" marL="171450">
              <a:spcAft>
                <a:spcPts val="1200"/>
              </a:spcAft>
              <a:buFont charset="0" pitchFamily="34" typeface="Arial"/>
              <a:buChar char="•"/>
            </a:pPr>
            <a:r>
              <a:rPr dirty="0" lang="en-US">
                <a:solidFill>
                  <a:srgbClr val="000000"/>
                </a:solidFill>
              </a:rPr>
              <a:t>Mixed use development</a:t>
            </a:r>
          </a:p>
          <a:p>
            <a:pPr indent="-171450" marL="171450">
              <a:spcAft>
                <a:spcPts val="1200"/>
              </a:spcAft>
              <a:buFont charset="0" pitchFamily="34" typeface="Arial"/>
              <a:buChar char="•"/>
            </a:pPr>
            <a:r>
              <a:rPr dirty="0" lang="en-US">
                <a:solidFill>
                  <a:srgbClr val="000000"/>
                </a:solidFill>
              </a:rPr>
              <a:t>Seamless access connection integration</a:t>
            </a:r>
          </a:p>
        </p:txBody>
      </p:sp>
      <p:grpSp>
        <p:nvGrpSpPr>
          <p:cNvPr id="6" name="Group 5"/>
          <p:cNvGrpSpPr/>
          <p:nvPr/>
        </p:nvGrpSpPr>
        <p:grpSpPr>
          <a:xfrm>
            <a:off x="52934" y="1048542"/>
            <a:ext cx="5018258" cy="5040561"/>
            <a:chOff x="52934" y="1124743"/>
            <a:chExt cx="4797534" cy="4818856"/>
          </a:xfrm>
        </p:grpSpPr>
        <p:pic>
          <p:nvPicPr>
            <p:cNvPr id="5123" name="Picture 3"/>
            <p:cNvPicPr>
              <a:picLocks noChangeArrowheads="1" noChangeAspect="1"/>
            </p:cNvPicPr>
            <p:nvPr/>
          </p:nvPicPr>
          <p:blipFill rotWithShape="1">
            <a:blip r:embed="rId2">
              <a:extLst>
                <a:ext uri="{28A0092B-C50C-407E-A947-70E740481C1C}">
                  <a14:useLocalDpi xmlns:a14="http://schemas.microsoft.com/office/drawing/2010/main" val="0"/>
                </a:ext>
              </a:extLst>
            </a:blip>
            <a:srcRect b="-61" r="-63"/>
            <a:stretch/>
          </p:blipFill>
          <p:spPr bwMode="auto">
            <a:xfrm>
              <a:off x="52934" y="1124743"/>
              <a:ext cx="4797534" cy="4818856"/>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http://upload.wikimedia.org/wikipedia/commons/c/ce/Orchard_MRT_Station,_Dec_05.JPG" id="512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78334" y="4365104"/>
              <a:ext cx="2070794" cy="155309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grpSp>
      <p:pic>
        <p:nvPicPr>
          <p:cNvPr descr="http://sg.lifestyleasia.com/var/lifestyleasia/storage/images/media/images/saturday-late-movie-special-at-ion-orchard-ion-facade/3795551-1-eng-GB/saturday-late-movie-special-at-ion-orchard-ion-facade_cover_655x380.jpg" id="5125" name="Picture 5"/>
          <p:cNvPicPr>
            <a:picLocks noChangeArrowheads="1" noChangeAspect="1"/>
          </p:cNvPicPr>
          <p:nvPr/>
        </p:nvPicPr>
        <p:blipFill rotWithShape="1">
          <a:blip r:embed="rId4">
            <a:extLst>
              <a:ext uri="{28A0092B-C50C-407E-A947-70E740481C1C}">
                <a14:useLocalDpi xmlns:a14="http://schemas.microsoft.com/office/drawing/2010/main" val="0"/>
              </a:ext>
            </a:extLst>
          </a:blip>
          <a:srcRect r="-56"/>
          <a:stretch/>
        </p:blipFill>
        <p:spPr bwMode="auto">
          <a:xfrm>
            <a:off x="5148064" y="3199836"/>
            <a:ext cx="3960440" cy="28925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3800" y="6134100"/>
            <a:ext cx="9144000" cy="699495"/>
          </a:xfrm>
          <a:prstGeom prst="rect">
            <a:avLst/>
          </a:prstGeom>
          <a:solidFill>
            <a:schemeClr val="bg1">
              <a:lumMod val="85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sp>
        <p:nvSpPr>
          <p:cNvPr id="4" name="TextBox 3"/>
          <p:cNvSpPr txBox="1"/>
          <p:nvPr/>
        </p:nvSpPr>
        <p:spPr>
          <a:xfrm>
            <a:off x="-151500" y="5798299"/>
            <a:ext cx="2448272" cy="307777"/>
          </a:xfrm>
          <a:prstGeom prst="rect">
            <a:avLst/>
          </a:prstGeom>
          <a:noFill/>
        </p:spPr>
        <p:txBody>
          <a:bodyPr rtlCol="0" wrap="square">
            <a:spAutoFit/>
          </a:bodyPr>
          <a:lstStyle/>
          <a:p>
            <a:pPr algn="r"/>
            <a:r>
              <a:rPr b="1" dirty="0" lang="en-US" sz="1400">
                <a:solidFill>
                  <a:srgbClr val="FFFFFF"/>
                </a:solidFill>
                <a:latin charset="0" pitchFamily="34" typeface="Arial Narrow"/>
              </a:rPr>
              <a:t>Former MRT entrance</a:t>
            </a:r>
            <a:endParaRPr b="1" dirty="0" lang="en-SG" sz="1400">
              <a:solidFill>
                <a:srgbClr val="FFFFFF"/>
              </a:solidFill>
              <a:latin charset="0" pitchFamily="34" typeface="Arial Narrow"/>
            </a:endParaRPr>
          </a:p>
        </p:txBody>
      </p:sp>
      <p:sp>
        <p:nvSpPr>
          <p:cNvPr id="14" name="TextBox 13"/>
          <p:cNvSpPr txBox="1"/>
          <p:nvPr/>
        </p:nvSpPr>
        <p:spPr>
          <a:xfrm>
            <a:off x="5146104" y="5798299"/>
            <a:ext cx="2448272" cy="307777"/>
          </a:xfrm>
          <a:prstGeom prst="rect">
            <a:avLst/>
          </a:prstGeom>
          <a:noFill/>
        </p:spPr>
        <p:txBody>
          <a:bodyPr rtlCol="0" wrap="square">
            <a:spAutoFit/>
          </a:bodyPr>
          <a:lstStyle/>
          <a:p>
            <a:r>
              <a:rPr b="1" dirty="0" lang="en-US" sz="1400">
                <a:solidFill>
                  <a:srgbClr val="FFFFFF"/>
                </a:solidFill>
                <a:latin charset="0" pitchFamily="34" typeface="Arial Narrow"/>
              </a:rPr>
              <a:t>ION Orchard</a:t>
            </a:r>
            <a:endParaRPr b="1" dirty="0" lang="en-SG" sz="1400">
              <a:solidFill>
                <a:srgbClr val="FFFFFF"/>
              </a:solidFill>
              <a:latin charset="0" pitchFamily="34" typeface="Arial Narrow"/>
            </a:endParaRPr>
          </a:p>
        </p:txBody>
      </p:sp>
      <p:sp>
        <p:nvSpPr>
          <p:cNvPr id="5" name="Freeform 4"/>
          <p:cNvSpPr/>
          <p:nvPr/>
        </p:nvSpPr>
        <p:spPr bwMode="auto">
          <a:xfrm>
            <a:off x="1252538" y="2695575"/>
            <a:ext cx="1928812" cy="1814513"/>
          </a:xfrm>
          <a:custGeom>
            <a:avLst/>
            <a:gdLst>
              <a:gd fmla="*/ 871537 w 1928812" name="connsiteX0"/>
              <a:gd fmla="*/ 0 h 1814513" name="connsiteY0"/>
              <a:gd fmla="*/ 1928812 w 1928812" name="connsiteX1"/>
              <a:gd fmla="*/ 571500 h 1814513" name="connsiteY1"/>
              <a:gd fmla="*/ 1738312 w 1928812" name="connsiteX2"/>
              <a:gd fmla="*/ 909638 h 1814513" name="connsiteY2"/>
              <a:gd fmla="*/ 1724025 w 1928812" name="connsiteX3"/>
              <a:gd fmla="*/ 990600 h 1814513" name="connsiteY3"/>
              <a:gd fmla="*/ 1728787 w 1928812" name="connsiteX4"/>
              <a:gd fmla="*/ 1057275 h 1814513" name="connsiteY4"/>
              <a:gd fmla="*/ 1838325 w 1928812" name="connsiteX5"/>
              <a:gd fmla="*/ 1133475 h 1814513" name="connsiteY5"/>
              <a:gd fmla="*/ 1338262 w 1928812" name="connsiteX6"/>
              <a:gd fmla="*/ 1690688 h 1814513" name="connsiteY6"/>
              <a:gd fmla="*/ 1233487 w 1928812" name="connsiteX7"/>
              <a:gd fmla="*/ 1804988 h 1814513" name="connsiteY7"/>
              <a:gd fmla="*/ 1143000 w 1928812" name="connsiteX8"/>
              <a:gd fmla="*/ 1814513 h 1814513" name="connsiteY8"/>
              <a:gd fmla="*/ 681037 w 1928812" name="connsiteX9"/>
              <a:gd fmla="*/ 1419225 h 1814513" name="connsiteY9"/>
              <a:gd fmla="*/ 428625 w 1928812" name="connsiteX10"/>
              <a:gd fmla="*/ 1228725 h 1814513" name="connsiteY10"/>
              <a:gd fmla="*/ 257175 w 1928812" name="connsiteX11"/>
              <a:gd fmla="*/ 1100138 h 1814513" name="connsiteY11"/>
              <a:gd fmla="*/ 0 w 1928812" name="connsiteX12"/>
              <a:gd fmla="*/ 952500 h 1814513" name="connsiteY12"/>
              <a:gd fmla="*/ 400050 w 1928812" name="connsiteX13"/>
              <a:gd fmla="*/ 461963 h 1814513" name="connsiteY13"/>
              <a:gd fmla="*/ 704850 w 1928812" name="connsiteX14"/>
              <a:gd fmla="*/ 100013 h 1814513" name="connsiteY14"/>
              <a:gd fmla="*/ 785812 w 1928812" name="connsiteX15"/>
              <a:gd fmla="*/ 14288 h 1814513" name="connsiteY15"/>
              <a:gd fmla="*/ 871537 w 1928812" name="connsiteX16"/>
              <a:gd fmla="*/ 0 h 1814513" name="connsiteY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814513" w="1928812">
                <a:moveTo>
                  <a:pt x="871537" y="0"/>
                </a:moveTo>
                <a:lnTo>
                  <a:pt x="1928812" y="571500"/>
                </a:lnTo>
                <a:lnTo>
                  <a:pt x="1738312" y="909638"/>
                </a:lnTo>
                <a:lnTo>
                  <a:pt x="1724025" y="990600"/>
                </a:lnTo>
                <a:lnTo>
                  <a:pt x="1728787" y="1057275"/>
                </a:lnTo>
                <a:lnTo>
                  <a:pt x="1838325" y="1133475"/>
                </a:lnTo>
                <a:lnTo>
                  <a:pt x="1338262" y="1690688"/>
                </a:lnTo>
                <a:lnTo>
                  <a:pt x="1233487" y="1804988"/>
                </a:lnTo>
                <a:lnTo>
                  <a:pt x="1143000" y="1814513"/>
                </a:lnTo>
                <a:lnTo>
                  <a:pt x="681037" y="1419225"/>
                </a:lnTo>
                <a:lnTo>
                  <a:pt x="428625" y="1228725"/>
                </a:lnTo>
                <a:lnTo>
                  <a:pt x="257175" y="1100138"/>
                </a:lnTo>
                <a:lnTo>
                  <a:pt x="0" y="952500"/>
                </a:lnTo>
                <a:lnTo>
                  <a:pt x="400050" y="461963"/>
                </a:lnTo>
                <a:lnTo>
                  <a:pt x="704850" y="100013"/>
                </a:lnTo>
                <a:lnTo>
                  <a:pt x="785812" y="14288"/>
                </a:lnTo>
                <a:lnTo>
                  <a:pt x="871537" y="0"/>
                </a:lnTo>
                <a:close/>
              </a:path>
            </a:pathLst>
          </a:custGeom>
          <a:noFill/>
          <a:ln algn="ctr" cap="flat" cmpd="sng" w="50800">
            <a:solidFill>
              <a:srgbClr val="FF0000"/>
            </a:solidFill>
            <a:prstDash val="dash"/>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fontAlgn="base">
              <a:spcBef>
                <a:spcPct val="0"/>
              </a:spcBef>
              <a:spcAft>
                <a:spcPct val="0"/>
              </a:spcAft>
            </a:pPr>
            <a:endParaRPr b="1" lang="en-SG" sz="1600">
              <a:solidFill>
                <a:srgbClr val="000000"/>
              </a:solidFill>
            </a:endParaRPr>
          </a:p>
        </p:txBody>
      </p:sp>
    </p:spTree>
    <p:extLst>
      <p:ext uri="{BB962C8B-B14F-4D97-AF65-F5344CB8AC3E}">
        <p14:creationId xmlns:p14="http://schemas.microsoft.com/office/powerpoint/2010/main" val="132472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trts.org.sg/Images/temple/concept/Front_Elev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3543" y="2082799"/>
            <a:ext cx="4977054" cy="414754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28</a:t>
            </a:fld>
            <a:r>
              <a:rPr lang="en-US">
                <a:solidFill>
                  <a:srgbClr val="FFFFFF"/>
                </a:solidFill>
              </a:rPr>
              <a:t> </a:t>
            </a:r>
            <a:endParaRPr lang="en-US" dirty="0">
              <a:solidFill>
                <a:srgbClr val="FFFFFF"/>
              </a:solidFill>
            </a:endParaRPr>
          </a:p>
        </p:txBody>
      </p:sp>
      <p:sp>
        <p:nvSpPr>
          <p:cNvPr id="4" name="McK 2. Slide Title"/>
          <p:cNvSpPr txBox="1">
            <a:spLocks noChangeArrowheads="1"/>
          </p:cNvSpPr>
          <p:nvPr/>
        </p:nvSpPr>
        <p:spPr bwMode="auto">
          <a:xfrm>
            <a:off x="2699792" y="51214"/>
            <a:ext cx="6277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526" rtl="0" eaLnBrk="0" fontAlgn="base" hangingPunct="0">
              <a:spcBef>
                <a:spcPct val="0"/>
              </a:spcBef>
              <a:spcAft>
                <a:spcPct val="0"/>
              </a:spcAft>
              <a:defRPr sz="2400" b="1">
                <a:solidFill>
                  <a:schemeClr val="tx2"/>
                </a:solidFill>
                <a:latin typeface="+mj-lt"/>
                <a:ea typeface="+mj-ea"/>
                <a:cs typeface="+mj-cs"/>
              </a:defRPr>
            </a:lvl1pPr>
            <a:lvl2pPr algn="l" defTabSz="913526" rtl="0" eaLnBrk="0" fontAlgn="base" hangingPunct="0">
              <a:spcBef>
                <a:spcPct val="0"/>
              </a:spcBef>
              <a:spcAft>
                <a:spcPct val="0"/>
              </a:spcAft>
              <a:defRPr sz="2400" b="1">
                <a:solidFill>
                  <a:schemeClr val="tx2"/>
                </a:solidFill>
                <a:latin typeface="Arial" pitchFamily="34" charset="0"/>
              </a:defRPr>
            </a:lvl2pPr>
            <a:lvl3pPr algn="l" defTabSz="913526" rtl="0" eaLnBrk="0" fontAlgn="base" hangingPunct="0">
              <a:spcBef>
                <a:spcPct val="0"/>
              </a:spcBef>
              <a:spcAft>
                <a:spcPct val="0"/>
              </a:spcAft>
              <a:defRPr sz="2400" b="1">
                <a:solidFill>
                  <a:schemeClr val="tx2"/>
                </a:solidFill>
                <a:latin typeface="Arial" pitchFamily="34" charset="0"/>
              </a:defRPr>
            </a:lvl3pPr>
            <a:lvl4pPr algn="l" defTabSz="913526" rtl="0" eaLnBrk="0" fontAlgn="base" hangingPunct="0">
              <a:spcBef>
                <a:spcPct val="0"/>
              </a:spcBef>
              <a:spcAft>
                <a:spcPct val="0"/>
              </a:spcAft>
              <a:defRPr sz="2400" b="1">
                <a:solidFill>
                  <a:schemeClr val="tx2"/>
                </a:solidFill>
                <a:latin typeface="Arial" pitchFamily="34" charset="0"/>
              </a:defRPr>
            </a:lvl4pPr>
            <a:lvl5pPr algn="l" defTabSz="913526" rtl="0" eaLnBrk="0" fontAlgn="base" hangingPunct="0">
              <a:spcBef>
                <a:spcPct val="0"/>
              </a:spcBef>
              <a:spcAft>
                <a:spcPct val="0"/>
              </a:spcAft>
              <a:defRPr sz="2400" b="1">
                <a:solidFill>
                  <a:schemeClr val="tx2"/>
                </a:solidFill>
                <a:latin typeface="Arial" pitchFamily="34" charset="0"/>
              </a:defRPr>
            </a:lvl5pPr>
            <a:lvl6pPr marL="466481" algn="l" defTabSz="913526" rtl="0" fontAlgn="base">
              <a:spcBef>
                <a:spcPct val="0"/>
              </a:spcBef>
              <a:spcAft>
                <a:spcPct val="0"/>
              </a:spcAft>
              <a:defRPr sz="1900" b="1">
                <a:solidFill>
                  <a:schemeClr val="tx2"/>
                </a:solidFill>
                <a:latin typeface="Arial" pitchFamily="34" charset="0"/>
              </a:defRPr>
            </a:lvl6pPr>
            <a:lvl7pPr marL="932962" algn="l" defTabSz="913526" rtl="0" fontAlgn="base">
              <a:spcBef>
                <a:spcPct val="0"/>
              </a:spcBef>
              <a:spcAft>
                <a:spcPct val="0"/>
              </a:spcAft>
              <a:defRPr sz="1900" b="1">
                <a:solidFill>
                  <a:schemeClr val="tx2"/>
                </a:solidFill>
                <a:latin typeface="Arial" pitchFamily="34" charset="0"/>
              </a:defRPr>
            </a:lvl7pPr>
            <a:lvl8pPr marL="1399443" algn="l" defTabSz="913526" rtl="0" fontAlgn="base">
              <a:spcBef>
                <a:spcPct val="0"/>
              </a:spcBef>
              <a:spcAft>
                <a:spcPct val="0"/>
              </a:spcAft>
              <a:defRPr sz="1900" b="1">
                <a:solidFill>
                  <a:schemeClr val="tx2"/>
                </a:solidFill>
                <a:latin typeface="Arial" pitchFamily="34" charset="0"/>
              </a:defRPr>
            </a:lvl8pPr>
            <a:lvl9pPr marL="1865925" algn="l" defTabSz="913526" rtl="0" fontAlgn="base">
              <a:spcBef>
                <a:spcPct val="0"/>
              </a:spcBef>
              <a:spcAft>
                <a:spcPct val="0"/>
              </a:spcAft>
              <a:defRPr sz="1900" b="1">
                <a:solidFill>
                  <a:schemeClr val="tx2"/>
                </a:solidFill>
                <a:latin typeface="Arial" pitchFamily="34" charset="0"/>
              </a:defRPr>
            </a:lvl9pPr>
          </a:lstStyle>
          <a:p>
            <a:pPr algn="r"/>
            <a:r>
              <a:rPr lang="en-US" dirty="0">
                <a:solidFill>
                  <a:srgbClr val="C00000"/>
                </a:solidFill>
              </a:rPr>
              <a:t>Development Control</a:t>
            </a:r>
          </a:p>
        </p:txBody>
      </p:sp>
      <p:grpSp>
        <p:nvGrpSpPr>
          <p:cNvPr id="15" name="Group 14"/>
          <p:cNvGrpSpPr/>
          <p:nvPr/>
        </p:nvGrpSpPr>
        <p:grpSpPr>
          <a:xfrm>
            <a:off x="48334" y="5194421"/>
            <a:ext cx="1891083" cy="792088"/>
            <a:chOff x="328241" y="5157192"/>
            <a:chExt cx="1891083" cy="792088"/>
          </a:xfrm>
        </p:grpSpPr>
        <p:sp>
          <p:nvSpPr>
            <p:cNvPr id="16" name="Rounded Rectangle 15"/>
            <p:cNvSpPr/>
            <p:nvPr/>
          </p:nvSpPr>
          <p:spPr bwMode="auto">
            <a:xfrm>
              <a:off x="328241" y="5157192"/>
              <a:ext cx="1891083" cy="792088"/>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17" name="TextBox 16"/>
            <p:cNvSpPr txBox="1"/>
            <p:nvPr/>
          </p:nvSpPr>
          <p:spPr>
            <a:xfrm>
              <a:off x="370187" y="5229200"/>
              <a:ext cx="1814360" cy="646331"/>
            </a:xfrm>
            <a:prstGeom prst="rect">
              <a:avLst/>
            </a:prstGeom>
            <a:noFill/>
          </p:spPr>
          <p:txBody>
            <a:bodyPr wrap="square" rtlCol="0">
              <a:spAutoFit/>
            </a:bodyPr>
            <a:lstStyle/>
            <a:p>
              <a:pPr algn="ctr"/>
              <a:r>
                <a:rPr lang="en-US" b="1" dirty="0"/>
                <a:t>Development Control</a:t>
              </a:r>
              <a:endParaRPr lang="en-SG" b="1" dirty="0"/>
            </a:p>
          </p:txBody>
        </p:sp>
      </p:grpSp>
      <p:sp>
        <p:nvSpPr>
          <p:cNvPr id="18" name="Right Arrow 17"/>
          <p:cNvSpPr/>
          <p:nvPr/>
        </p:nvSpPr>
        <p:spPr bwMode="auto">
          <a:xfrm rot="5400000">
            <a:off x="769761" y="1390521"/>
            <a:ext cx="376768" cy="300964"/>
          </a:xfrm>
          <a:prstGeom prst="rightArrow">
            <a:avLst>
              <a:gd name="adj1" fmla="val 50000"/>
              <a:gd name="adj2" fmla="val 4732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a:ln>
                <a:noFill/>
              </a:ln>
              <a:solidFill>
                <a:schemeClr val="tx1"/>
              </a:solidFill>
              <a:effectLst/>
              <a:latin typeface="Arial" pitchFamily="34" charset="0"/>
            </a:endParaRPr>
          </a:p>
        </p:txBody>
      </p:sp>
      <p:sp>
        <p:nvSpPr>
          <p:cNvPr id="19" name="Right Arrow 18"/>
          <p:cNvSpPr/>
          <p:nvPr/>
        </p:nvSpPr>
        <p:spPr bwMode="auto">
          <a:xfrm rot="5400000">
            <a:off x="830060" y="3459699"/>
            <a:ext cx="376768" cy="300964"/>
          </a:xfrm>
          <a:prstGeom prst="rightArrow">
            <a:avLst>
              <a:gd name="adj1" fmla="val 50000"/>
              <a:gd name="adj2" fmla="val 4732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a:ln>
                <a:noFill/>
              </a:ln>
              <a:solidFill>
                <a:schemeClr val="tx1"/>
              </a:solidFill>
              <a:effectLst/>
              <a:latin typeface="Arial" pitchFamily="34" charset="0"/>
            </a:endParaRPr>
          </a:p>
        </p:txBody>
      </p:sp>
      <p:sp>
        <p:nvSpPr>
          <p:cNvPr id="20" name="Right Arrow 19"/>
          <p:cNvSpPr/>
          <p:nvPr/>
        </p:nvSpPr>
        <p:spPr bwMode="auto">
          <a:xfrm rot="5400000">
            <a:off x="841503" y="4799276"/>
            <a:ext cx="376768" cy="300964"/>
          </a:xfrm>
          <a:prstGeom prst="rightArrow">
            <a:avLst>
              <a:gd name="adj1" fmla="val 50000"/>
              <a:gd name="adj2" fmla="val 4732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a:ln>
                <a:noFill/>
              </a:ln>
              <a:solidFill>
                <a:schemeClr val="tx1"/>
              </a:solidFill>
              <a:effectLst/>
              <a:latin typeface="Arial" pitchFamily="34" charset="0"/>
            </a:endParaRPr>
          </a:p>
        </p:txBody>
      </p:sp>
      <p:sp>
        <p:nvSpPr>
          <p:cNvPr id="21" name="TextBox 20"/>
          <p:cNvSpPr txBox="1"/>
          <p:nvPr/>
        </p:nvSpPr>
        <p:spPr>
          <a:xfrm>
            <a:off x="2273461" y="620688"/>
            <a:ext cx="6114963" cy="1231106"/>
          </a:xfrm>
          <a:prstGeom prst="rect">
            <a:avLst/>
          </a:prstGeom>
          <a:noFill/>
        </p:spPr>
        <p:txBody>
          <a:bodyPr wrap="square" rtlCol="0">
            <a:spAutoFit/>
          </a:bodyPr>
          <a:lstStyle/>
          <a:p>
            <a:pPr marL="180975" indent="-180975">
              <a:spcAft>
                <a:spcPts val="600"/>
              </a:spcAft>
              <a:buFont typeface="Arial" pitchFamily="34" charset="0"/>
              <a:buChar char="•"/>
            </a:pPr>
            <a:r>
              <a:rPr lang="en-US" sz="1600" dirty="0">
                <a:latin typeface="Arial" pitchFamily="34" charset="0"/>
                <a:cs typeface="Arial" pitchFamily="34" charset="0"/>
              </a:rPr>
              <a:t>Approval before construction</a:t>
            </a:r>
          </a:p>
          <a:p>
            <a:pPr marL="180975" indent="-180975">
              <a:spcAft>
                <a:spcPts val="600"/>
              </a:spcAft>
              <a:buFont typeface="Arial" pitchFamily="34" charset="0"/>
              <a:buChar char="•"/>
            </a:pPr>
            <a:r>
              <a:rPr lang="en-US" sz="1600" dirty="0">
                <a:latin typeface="Arial" pitchFamily="34" charset="0"/>
                <a:cs typeface="Arial" pitchFamily="34" charset="0"/>
              </a:rPr>
              <a:t>Ensures that all developments are in accordance with the Master Plan</a:t>
            </a:r>
          </a:p>
          <a:p>
            <a:pPr marL="180975" indent="-180975">
              <a:spcAft>
                <a:spcPts val="600"/>
              </a:spcAft>
              <a:buFont typeface="Arial" pitchFamily="34" charset="0"/>
              <a:buChar char="•"/>
            </a:pPr>
            <a:r>
              <a:rPr lang="en-US" sz="1600" dirty="0">
                <a:latin typeface="Arial" pitchFamily="34" charset="0"/>
                <a:cs typeface="Arial" pitchFamily="34" charset="0"/>
              </a:rPr>
              <a:t>Macro &amp; micro parameters</a:t>
            </a:r>
          </a:p>
        </p:txBody>
      </p:sp>
      <p:grpSp>
        <p:nvGrpSpPr>
          <p:cNvPr id="26" name="Group 25"/>
          <p:cNvGrpSpPr/>
          <p:nvPr/>
        </p:nvGrpSpPr>
        <p:grpSpPr>
          <a:xfrm>
            <a:off x="7324950" y="2095352"/>
            <a:ext cx="1597246" cy="967949"/>
            <a:chOff x="3277096" y="2276872"/>
            <a:chExt cx="1656184" cy="1051545"/>
          </a:xfrm>
        </p:grpSpPr>
        <p:sp>
          <p:nvSpPr>
            <p:cNvPr id="3" name="Oval 2"/>
            <p:cNvSpPr/>
            <p:nvPr/>
          </p:nvSpPr>
          <p:spPr bwMode="auto">
            <a:xfrm>
              <a:off x="3284910" y="2276872"/>
              <a:ext cx="1647130" cy="1051545"/>
            </a:xfrm>
            <a:prstGeom prst="ellipse">
              <a:avLst/>
            </a:prstGeom>
            <a:solidFill>
              <a:srgbClr val="CCFF33"/>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1600" b="1" i="0" u="none" strike="noStrike" cap="none" normalizeH="0" baseline="0" dirty="0">
                <a:ln>
                  <a:noFill/>
                </a:ln>
                <a:solidFill>
                  <a:schemeClr val="tx1"/>
                </a:solidFill>
                <a:effectLst/>
                <a:latin typeface="Arial" pitchFamily="34" charset="0"/>
              </a:endParaRPr>
            </a:p>
          </p:txBody>
        </p:sp>
        <p:sp>
          <p:nvSpPr>
            <p:cNvPr id="22" name="TextBox 21"/>
            <p:cNvSpPr txBox="1"/>
            <p:nvPr/>
          </p:nvSpPr>
          <p:spPr>
            <a:xfrm>
              <a:off x="3277096" y="2454078"/>
              <a:ext cx="1656184" cy="646331"/>
            </a:xfrm>
            <a:prstGeom prst="rect">
              <a:avLst/>
            </a:prstGeom>
            <a:noFill/>
          </p:spPr>
          <p:txBody>
            <a:bodyPr wrap="square" rtlCol="0">
              <a:spAutoFit/>
            </a:bodyPr>
            <a:lstStyle/>
            <a:p>
              <a:pPr algn="ctr"/>
              <a:r>
                <a:rPr lang="en-US" dirty="0">
                  <a:latin typeface="Arial Narrow" pitchFamily="34" charset="0"/>
                </a:rPr>
                <a:t>Planning Permission</a:t>
              </a:r>
              <a:endParaRPr lang="en-SG" dirty="0">
                <a:latin typeface="Arial Narrow" pitchFamily="34" charset="0"/>
              </a:endParaRPr>
            </a:p>
          </p:txBody>
        </p:sp>
      </p:grpSp>
      <p:grpSp>
        <p:nvGrpSpPr>
          <p:cNvPr id="25" name="Group 24"/>
          <p:cNvGrpSpPr/>
          <p:nvPr/>
        </p:nvGrpSpPr>
        <p:grpSpPr>
          <a:xfrm>
            <a:off x="7332442" y="3195724"/>
            <a:ext cx="1588514" cy="885180"/>
            <a:chOff x="5624438" y="2276872"/>
            <a:chExt cx="1647130" cy="961628"/>
          </a:xfrm>
        </p:grpSpPr>
        <p:sp>
          <p:nvSpPr>
            <p:cNvPr id="23" name="Oval 22"/>
            <p:cNvSpPr/>
            <p:nvPr/>
          </p:nvSpPr>
          <p:spPr bwMode="auto">
            <a:xfrm>
              <a:off x="5624438" y="2276872"/>
              <a:ext cx="1647130" cy="961628"/>
            </a:xfrm>
            <a:prstGeom prst="ellipse">
              <a:avLst/>
            </a:prstGeom>
            <a:solidFill>
              <a:srgbClr val="CCFF33"/>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latin typeface="Arial" pitchFamily="34" charset="0"/>
              </a:endParaRPr>
            </a:p>
          </p:txBody>
        </p:sp>
        <p:sp>
          <p:nvSpPr>
            <p:cNvPr id="24" name="TextBox 23"/>
            <p:cNvSpPr txBox="1"/>
            <p:nvPr/>
          </p:nvSpPr>
          <p:spPr>
            <a:xfrm>
              <a:off x="5732128" y="2560588"/>
              <a:ext cx="1494804" cy="369332"/>
            </a:xfrm>
            <a:prstGeom prst="rect">
              <a:avLst/>
            </a:prstGeom>
            <a:noFill/>
          </p:spPr>
          <p:txBody>
            <a:bodyPr wrap="square" rtlCol="0">
              <a:spAutoFit/>
            </a:bodyPr>
            <a:lstStyle/>
            <a:p>
              <a:pPr algn="ctr"/>
              <a:r>
                <a:rPr lang="en-US" dirty="0">
                  <a:latin typeface="Arial Narrow" pitchFamily="34" charset="0"/>
                </a:rPr>
                <a:t>Change of use</a:t>
              </a:r>
              <a:endParaRPr lang="en-SG" dirty="0">
                <a:latin typeface="Arial Narrow" pitchFamily="34" charset="0"/>
              </a:endParaRPr>
            </a:p>
          </p:txBody>
        </p:sp>
      </p:grpSp>
      <p:grpSp>
        <p:nvGrpSpPr>
          <p:cNvPr id="28" name="Group 27"/>
          <p:cNvGrpSpPr/>
          <p:nvPr/>
        </p:nvGrpSpPr>
        <p:grpSpPr>
          <a:xfrm>
            <a:off x="7334250" y="4255592"/>
            <a:ext cx="1637506" cy="885180"/>
            <a:chOff x="5573638" y="2276872"/>
            <a:chExt cx="1697930" cy="961628"/>
          </a:xfrm>
        </p:grpSpPr>
        <p:sp>
          <p:nvSpPr>
            <p:cNvPr id="29" name="Oval 28"/>
            <p:cNvSpPr/>
            <p:nvPr/>
          </p:nvSpPr>
          <p:spPr bwMode="auto">
            <a:xfrm>
              <a:off x="5573638" y="2276872"/>
              <a:ext cx="1697930" cy="961628"/>
            </a:xfrm>
            <a:prstGeom prst="ellipse">
              <a:avLst/>
            </a:prstGeom>
            <a:solidFill>
              <a:srgbClr val="CCFF33"/>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latin typeface="Arial" pitchFamily="34" charset="0"/>
              </a:endParaRPr>
            </a:p>
          </p:txBody>
        </p:sp>
        <p:sp>
          <p:nvSpPr>
            <p:cNvPr id="30" name="TextBox 29"/>
            <p:cNvSpPr txBox="1"/>
            <p:nvPr/>
          </p:nvSpPr>
          <p:spPr>
            <a:xfrm>
              <a:off x="5732128" y="2448029"/>
              <a:ext cx="1494804" cy="646331"/>
            </a:xfrm>
            <a:prstGeom prst="rect">
              <a:avLst/>
            </a:prstGeom>
            <a:noFill/>
          </p:spPr>
          <p:txBody>
            <a:bodyPr wrap="square" rtlCol="0">
              <a:spAutoFit/>
            </a:bodyPr>
            <a:lstStyle/>
            <a:p>
              <a:pPr algn="ctr"/>
              <a:r>
                <a:rPr lang="en-US" dirty="0">
                  <a:latin typeface="Arial Narrow" pitchFamily="34" charset="0"/>
                </a:rPr>
                <a:t>Development Charge</a:t>
              </a:r>
              <a:endParaRPr lang="en-SG" dirty="0">
                <a:latin typeface="Arial Narrow" pitchFamily="34" charset="0"/>
              </a:endParaRPr>
            </a:p>
          </p:txBody>
        </p:sp>
      </p:grpSp>
      <p:sp>
        <p:nvSpPr>
          <p:cNvPr id="31" name="Rounded Rectangle 30"/>
          <p:cNvSpPr/>
          <p:nvPr/>
        </p:nvSpPr>
        <p:spPr bwMode="auto">
          <a:xfrm>
            <a:off x="2137116" y="1909316"/>
            <a:ext cx="6911634" cy="4434334"/>
          </a:xfrm>
          <a:prstGeom prst="roundRect">
            <a:avLst>
              <a:gd name="adj" fmla="val 6566"/>
            </a:avLst>
          </a:prstGeom>
          <a:noFill/>
          <a:ln w="222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a:latin typeface="Arial" pitchFamily="34" charset="0"/>
            </a:endParaRPr>
          </a:p>
        </p:txBody>
      </p:sp>
      <p:grpSp>
        <p:nvGrpSpPr>
          <p:cNvPr id="32" name="Group 31"/>
          <p:cNvGrpSpPr/>
          <p:nvPr/>
        </p:nvGrpSpPr>
        <p:grpSpPr>
          <a:xfrm>
            <a:off x="7325556" y="5277791"/>
            <a:ext cx="1637506" cy="885180"/>
            <a:chOff x="5573638" y="2276872"/>
            <a:chExt cx="1697930" cy="961628"/>
          </a:xfrm>
        </p:grpSpPr>
        <p:sp>
          <p:nvSpPr>
            <p:cNvPr id="33" name="Oval 32"/>
            <p:cNvSpPr/>
            <p:nvPr/>
          </p:nvSpPr>
          <p:spPr bwMode="auto">
            <a:xfrm>
              <a:off x="5573638" y="2276872"/>
              <a:ext cx="1697930" cy="961628"/>
            </a:xfrm>
            <a:prstGeom prst="ellipse">
              <a:avLst/>
            </a:prstGeom>
            <a:solidFill>
              <a:srgbClr val="CCFF33"/>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latin typeface="Arial" pitchFamily="34" charset="0"/>
              </a:endParaRPr>
            </a:p>
          </p:txBody>
        </p:sp>
        <p:sp>
          <p:nvSpPr>
            <p:cNvPr id="34" name="TextBox 33"/>
            <p:cNvSpPr txBox="1"/>
            <p:nvPr/>
          </p:nvSpPr>
          <p:spPr>
            <a:xfrm>
              <a:off x="5718711" y="2576696"/>
              <a:ext cx="1494804" cy="401229"/>
            </a:xfrm>
            <a:prstGeom prst="rect">
              <a:avLst/>
            </a:prstGeom>
            <a:noFill/>
          </p:spPr>
          <p:txBody>
            <a:bodyPr wrap="square" rtlCol="0">
              <a:spAutoFit/>
            </a:bodyPr>
            <a:lstStyle/>
            <a:p>
              <a:pPr algn="ctr"/>
              <a:r>
                <a:rPr lang="en-US" dirty="0">
                  <a:latin typeface="Arial Narrow" pitchFamily="34" charset="0"/>
                </a:rPr>
                <a:t>Enforcement</a:t>
              </a:r>
              <a:endParaRPr lang="en-SG" dirty="0">
                <a:latin typeface="Arial Narrow" pitchFamily="34" charset="0"/>
              </a:endParaRPr>
            </a:p>
          </p:txBody>
        </p:sp>
      </p:grpSp>
      <p:grpSp>
        <p:nvGrpSpPr>
          <p:cNvPr id="35" name="Group 34"/>
          <p:cNvGrpSpPr/>
          <p:nvPr/>
        </p:nvGrpSpPr>
        <p:grpSpPr>
          <a:xfrm>
            <a:off x="40482" y="442764"/>
            <a:ext cx="1891083" cy="792088"/>
            <a:chOff x="251520" y="404664"/>
            <a:chExt cx="1728192" cy="792088"/>
          </a:xfrm>
        </p:grpSpPr>
        <p:sp>
          <p:nvSpPr>
            <p:cNvPr id="36" name="Rounded Rectangle 35"/>
            <p:cNvSpPr/>
            <p:nvPr/>
          </p:nvSpPr>
          <p:spPr bwMode="auto">
            <a:xfrm>
              <a:off x="251520" y="404664"/>
              <a:ext cx="1728192" cy="792088"/>
            </a:xfrm>
            <a:prstGeom prst="roundRect">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37" name="TextBox 36"/>
            <p:cNvSpPr txBox="1"/>
            <p:nvPr/>
          </p:nvSpPr>
          <p:spPr>
            <a:xfrm>
              <a:off x="283940" y="616042"/>
              <a:ext cx="1656184" cy="369332"/>
            </a:xfrm>
            <a:prstGeom prst="rect">
              <a:avLst/>
            </a:prstGeom>
            <a:noFill/>
          </p:spPr>
          <p:txBody>
            <a:bodyPr wrap="square" rtlCol="0">
              <a:spAutoFit/>
            </a:bodyPr>
            <a:lstStyle/>
            <a:p>
              <a:pPr algn="ctr"/>
              <a:r>
                <a:rPr lang="en-US" b="1" dirty="0">
                  <a:solidFill>
                    <a:schemeClr val="bg1">
                      <a:lumMod val="65000"/>
                    </a:schemeClr>
                  </a:solidFill>
                </a:rPr>
                <a:t>Concept Plan</a:t>
              </a:r>
              <a:endParaRPr lang="en-SG" b="1" dirty="0">
                <a:solidFill>
                  <a:schemeClr val="bg1">
                    <a:lumMod val="65000"/>
                  </a:schemeClr>
                </a:solidFill>
              </a:endParaRPr>
            </a:p>
          </p:txBody>
        </p:sp>
      </p:grpSp>
      <p:grpSp>
        <p:nvGrpSpPr>
          <p:cNvPr id="44" name="Group 43"/>
          <p:cNvGrpSpPr/>
          <p:nvPr/>
        </p:nvGrpSpPr>
        <p:grpSpPr>
          <a:xfrm>
            <a:off x="48012" y="3861048"/>
            <a:ext cx="1891083" cy="792088"/>
            <a:chOff x="283939" y="3717032"/>
            <a:chExt cx="1891083" cy="792088"/>
          </a:xfrm>
        </p:grpSpPr>
        <p:sp>
          <p:nvSpPr>
            <p:cNvPr id="45" name="Rounded Rectangle 44"/>
            <p:cNvSpPr/>
            <p:nvPr/>
          </p:nvSpPr>
          <p:spPr bwMode="auto">
            <a:xfrm>
              <a:off x="283939" y="3717032"/>
              <a:ext cx="1891083" cy="792088"/>
            </a:xfrm>
            <a:prstGeom prst="roundRect">
              <a:avLst/>
            </a:prstGeom>
            <a:solidFill>
              <a:srgbClr val="CCFFFF">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46" name="TextBox 45"/>
            <p:cNvSpPr txBox="1"/>
            <p:nvPr/>
          </p:nvSpPr>
          <p:spPr>
            <a:xfrm>
              <a:off x="316360" y="3928410"/>
              <a:ext cx="1826242" cy="369332"/>
            </a:xfrm>
            <a:prstGeom prst="rect">
              <a:avLst/>
            </a:prstGeom>
            <a:noFill/>
          </p:spPr>
          <p:txBody>
            <a:bodyPr wrap="square" rtlCol="0">
              <a:spAutoFit/>
            </a:bodyPr>
            <a:lstStyle/>
            <a:p>
              <a:pPr algn="ctr"/>
              <a:r>
                <a:rPr lang="en-US" b="1" dirty="0">
                  <a:solidFill>
                    <a:schemeClr val="bg1">
                      <a:lumMod val="65000"/>
                    </a:schemeClr>
                  </a:solidFill>
                </a:rPr>
                <a:t>Land Sales</a:t>
              </a:r>
              <a:endParaRPr lang="en-SG" b="1" dirty="0">
                <a:solidFill>
                  <a:schemeClr val="bg1">
                    <a:lumMod val="65000"/>
                  </a:schemeClr>
                </a:solidFill>
              </a:endParaRPr>
            </a:p>
          </p:txBody>
        </p:sp>
      </p:grpSp>
      <p:grpSp>
        <p:nvGrpSpPr>
          <p:cNvPr id="47" name="Group 46"/>
          <p:cNvGrpSpPr/>
          <p:nvPr/>
        </p:nvGrpSpPr>
        <p:grpSpPr>
          <a:xfrm>
            <a:off x="48334" y="1816249"/>
            <a:ext cx="1902703" cy="1512168"/>
            <a:chOff x="259371" y="1844824"/>
            <a:chExt cx="1902703" cy="1512168"/>
          </a:xfrm>
        </p:grpSpPr>
        <p:sp>
          <p:nvSpPr>
            <p:cNvPr id="48" name="Rounded Rectangle 47"/>
            <p:cNvSpPr/>
            <p:nvPr/>
          </p:nvSpPr>
          <p:spPr bwMode="auto">
            <a:xfrm>
              <a:off x="270991" y="1844824"/>
              <a:ext cx="1891083" cy="1512168"/>
            </a:xfrm>
            <a:prstGeom prst="roundRect">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
          <p:nvSpPr>
            <p:cNvPr id="49" name="TextBox 48"/>
            <p:cNvSpPr txBox="1"/>
            <p:nvPr/>
          </p:nvSpPr>
          <p:spPr>
            <a:xfrm>
              <a:off x="259371" y="2056202"/>
              <a:ext cx="1835606" cy="892552"/>
            </a:xfrm>
            <a:prstGeom prst="rect">
              <a:avLst/>
            </a:prstGeom>
            <a:noFill/>
          </p:spPr>
          <p:txBody>
            <a:bodyPr wrap="square" rtlCol="0">
              <a:spAutoFit/>
            </a:bodyPr>
            <a:lstStyle/>
            <a:p>
              <a:pPr algn="ctr"/>
              <a:endParaRPr lang="en-US" b="1" dirty="0">
                <a:solidFill>
                  <a:schemeClr val="bg1">
                    <a:lumMod val="65000"/>
                  </a:schemeClr>
                </a:solidFill>
              </a:endParaRPr>
            </a:p>
            <a:p>
              <a:pPr algn="ctr"/>
              <a:r>
                <a:rPr lang="en-US" b="1" dirty="0">
                  <a:solidFill>
                    <a:schemeClr val="bg1">
                      <a:lumMod val="65000"/>
                    </a:schemeClr>
                  </a:solidFill>
                </a:rPr>
                <a:t>Master Plan</a:t>
              </a:r>
            </a:p>
            <a:p>
              <a:pPr marL="180975"/>
              <a:endParaRPr lang="en-SG" sz="1600" dirty="0">
                <a:solidFill>
                  <a:schemeClr val="bg1">
                    <a:lumMod val="65000"/>
                  </a:schemeClr>
                </a:solidFill>
              </a:endParaRPr>
            </a:p>
          </p:txBody>
        </p:sp>
      </p:grpSp>
    </p:spTree>
    <p:extLst>
      <p:ext uri="{BB962C8B-B14F-4D97-AF65-F5344CB8AC3E}">
        <p14:creationId xmlns:p14="http://schemas.microsoft.com/office/powerpoint/2010/main" val="287077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29</a:t>
            </a:fld>
            <a:r>
              <a:rPr lang="en-US">
                <a:solidFill>
                  <a:srgbClr val="FFFFFF"/>
                </a:solidFill>
              </a:rPr>
              <a:t> </a:t>
            </a:r>
            <a:endParaRPr lang="en-US" dirty="0">
              <a:solidFill>
                <a:srgbClr val="FFFFFF"/>
              </a:solidFill>
            </a:endParaRPr>
          </a:p>
        </p:txBody>
      </p:sp>
      <p:sp>
        <p:nvSpPr>
          <p:cNvPr id="5" name="Rectangle 2"/>
          <p:cNvSpPr txBox="1">
            <a:spLocks noChangeArrowheads="1"/>
          </p:cNvSpPr>
          <p:nvPr/>
        </p:nvSpPr>
        <p:spPr bwMode="auto">
          <a:xfrm>
            <a:off x="231775" y="1109663"/>
            <a:ext cx="5988050" cy="4929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9676" indent="-349676" algn="l" defTabSz="913041" rtl="0" eaLnBrk="0" fontAlgn="base" hangingPunct="0">
              <a:spcBef>
                <a:spcPct val="0"/>
              </a:spcBef>
              <a:spcAft>
                <a:spcPct val="0"/>
              </a:spcAft>
              <a:buClr>
                <a:schemeClr val="tx2"/>
              </a:buClr>
              <a:defRPr sz="1600">
                <a:solidFill>
                  <a:schemeClr val="tx1"/>
                </a:solidFill>
                <a:latin typeface="+mn-lt"/>
                <a:ea typeface="+mn-ea"/>
                <a:cs typeface="+mn-cs"/>
              </a:defRPr>
            </a:lvl1pPr>
            <a:lvl2pPr marL="197503" indent="-195884" algn="l" defTabSz="913041" rtl="0" eaLnBrk="0" fontAlgn="base" hangingPunct="0">
              <a:spcBef>
                <a:spcPct val="0"/>
              </a:spcBef>
              <a:spcAft>
                <a:spcPct val="0"/>
              </a:spcAft>
              <a:buClr>
                <a:schemeClr val="tx2"/>
              </a:buClr>
              <a:buSzPct val="125000"/>
              <a:buFont typeface="Arial" pitchFamily="34" charset="0"/>
              <a:buChar char="▪"/>
              <a:defRPr sz="1600">
                <a:solidFill>
                  <a:schemeClr val="tx1"/>
                </a:solidFill>
                <a:latin typeface="+mn-lt"/>
              </a:defRPr>
            </a:lvl2pPr>
            <a:lvl3pPr marL="466231" indent="-267114" algn="l" defTabSz="913041"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3pPr>
            <a:lvl4pPr marL="626503" indent="-158650" algn="l" defTabSz="913041" rtl="0" eaLnBrk="0" fontAlgn="base" hangingPunct="0">
              <a:spcBef>
                <a:spcPct val="0"/>
              </a:spcBef>
              <a:spcAft>
                <a:spcPct val="0"/>
              </a:spcAft>
              <a:buClr>
                <a:schemeClr val="tx2"/>
              </a:buClr>
              <a:buSzPct val="120000"/>
              <a:buFont typeface="Arial" pitchFamily="34" charset="0"/>
              <a:buChar char="▫"/>
              <a:defRPr sz="1600">
                <a:solidFill>
                  <a:schemeClr val="tx1"/>
                </a:solidFill>
                <a:latin typeface="+mn-lt"/>
              </a:defRPr>
            </a:lvl4pPr>
            <a:lvl5pPr marL="760868" indent="-132747" algn="l" defTabSz="913041" rtl="0" eaLnBrk="0" fontAlgn="base" hangingPunct="0">
              <a:spcBef>
                <a:spcPct val="0"/>
              </a:spcBef>
              <a:spcAft>
                <a:spcPct val="0"/>
              </a:spcAft>
              <a:buClr>
                <a:schemeClr val="tx2"/>
              </a:buClr>
              <a:buSzPct val="89000"/>
              <a:buFont typeface="Arial" pitchFamily="34" charset="0"/>
              <a:buChar char="-"/>
              <a:defRPr sz="1600">
                <a:solidFill>
                  <a:schemeClr val="tx1"/>
                </a:solidFill>
                <a:latin typeface="+mn-lt"/>
              </a:defRPr>
            </a:lvl5pPr>
            <a:lvl6pPr marL="1227102"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6pPr>
            <a:lvl7pPr marL="1693337"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7pPr>
            <a:lvl8pPr marL="2159570"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8pPr>
            <a:lvl9pPr marL="2625803" indent="-132747" algn="l" defTabSz="913041" rtl="0" fontAlgn="base">
              <a:spcBef>
                <a:spcPct val="0"/>
              </a:spcBef>
              <a:spcAft>
                <a:spcPct val="0"/>
              </a:spcAft>
              <a:buClr>
                <a:schemeClr val="tx2"/>
              </a:buClr>
              <a:buSzPct val="89000"/>
              <a:buFont typeface="Arial" pitchFamily="34" charset="0"/>
              <a:buChar char="-"/>
              <a:defRPr sz="1600">
                <a:solidFill>
                  <a:schemeClr val="tx1"/>
                </a:solidFill>
                <a:latin typeface="+mn-lt"/>
              </a:defRPr>
            </a:lvl9pPr>
          </a:lstStyle>
          <a:p>
            <a:pPr eaLnBrk="1" hangingPunct="1">
              <a:spcAft>
                <a:spcPct val="25000"/>
              </a:spcAft>
              <a:buClr>
                <a:srgbClr val="FF3300"/>
              </a:buClr>
            </a:pPr>
            <a:r>
              <a:rPr lang="en-US" altLang="zh-CN" sz="2400" b="1" dirty="0">
                <a:latin typeface="+mn-ea"/>
              </a:rPr>
              <a:t>Economic driver</a:t>
            </a:r>
            <a:endParaRPr lang="zh-CN" altLang="en-GB" sz="2400" b="1" dirty="0">
              <a:latin typeface="+mn-ea"/>
            </a:endParaRPr>
          </a:p>
          <a:p>
            <a:pPr eaLnBrk="1" hangingPunct="1">
              <a:spcAft>
                <a:spcPct val="25000"/>
              </a:spcAft>
              <a:buClr>
                <a:srgbClr val="FF3300"/>
              </a:buClr>
            </a:pPr>
            <a:r>
              <a:rPr lang="en-US" altLang="zh-CN" sz="2000" dirty="0">
                <a:latin typeface="+mn-ea"/>
              </a:rPr>
              <a:t>Meet the needs of economic development</a:t>
            </a:r>
            <a:endParaRPr lang="en-GB" sz="2000" dirty="0">
              <a:latin typeface="+mn-ea"/>
            </a:endParaRPr>
          </a:p>
          <a:p>
            <a:pPr eaLnBrk="1" hangingPunct="1">
              <a:spcAft>
                <a:spcPct val="25000"/>
              </a:spcAft>
              <a:buClr>
                <a:srgbClr val="FF3300"/>
              </a:buClr>
            </a:pPr>
            <a:endParaRPr lang="en-GB" altLang="zh-CN" sz="2000" dirty="0">
              <a:latin typeface="SimSun" pitchFamily="2" charset="-122"/>
              <a:ea typeface="Microsoft YaHei" pitchFamily="34" charset="-122"/>
            </a:endParaRPr>
          </a:p>
          <a:p>
            <a:pPr eaLnBrk="1" hangingPunct="1">
              <a:spcAft>
                <a:spcPct val="25000"/>
              </a:spcAft>
              <a:buClr>
                <a:srgbClr val="FF3300"/>
              </a:buClr>
            </a:pPr>
            <a:endParaRPr lang="en-GB" altLang="zh-CN" sz="2000" b="1" dirty="0">
              <a:latin typeface="SimSun" pitchFamily="2" charset="-122"/>
              <a:ea typeface="Microsoft YaHei" pitchFamily="34" charset="-122"/>
            </a:endParaRPr>
          </a:p>
          <a:p>
            <a:pPr eaLnBrk="1" hangingPunct="1">
              <a:spcAft>
                <a:spcPct val="25000"/>
              </a:spcAft>
              <a:buClr>
                <a:srgbClr val="FF3300"/>
              </a:buClr>
            </a:pPr>
            <a:endParaRPr lang="en-GB" sz="2000" b="1" dirty="0">
              <a:latin typeface="SimSun" pitchFamily="2" charset="-122"/>
              <a:ea typeface="Microsoft YaHei" pitchFamily="34" charset="-122"/>
            </a:endParaRPr>
          </a:p>
          <a:p>
            <a:pPr eaLnBrk="1" hangingPunct="1">
              <a:spcAft>
                <a:spcPct val="25000"/>
              </a:spcAft>
              <a:buClr>
                <a:srgbClr val="FF3300"/>
              </a:buClr>
            </a:pPr>
            <a:r>
              <a:rPr lang="en-US" altLang="zh-CN" sz="2400" b="1" dirty="0">
                <a:latin typeface="+mn-ea"/>
              </a:rPr>
              <a:t>Social driver</a:t>
            </a:r>
            <a:endParaRPr lang="zh-CN" altLang="en-GB" sz="2400" b="1" dirty="0">
              <a:latin typeface="+mn-ea"/>
            </a:endParaRPr>
          </a:p>
          <a:p>
            <a:pPr eaLnBrk="1" hangingPunct="1">
              <a:spcAft>
                <a:spcPct val="25000"/>
              </a:spcAft>
              <a:buClr>
                <a:srgbClr val="FF3300"/>
              </a:buClr>
            </a:pPr>
            <a:r>
              <a:rPr lang="en-US" altLang="zh-CN" sz="2000" dirty="0">
                <a:latin typeface="+mn-ea"/>
              </a:rPr>
              <a:t>Meet the needs of the people</a:t>
            </a:r>
            <a:endParaRPr lang="en-GB" sz="2000" dirty="0">
              <a:latin typeface="+mn-ea"/>
            </a:endParaRPr>
          </a:p>
          <a:p>
            <a:pPr marL="669925" lvl="1" indent="-325438" eaLnBrk="1" hangingPunct="1">
              <a:spcAft>
                <a:spcPct val="25000"/>
              </a:spcAft>
              <a:buClr>
                <a:srgbClr val="FF3300"/>
              </a:buClr>
              <a:buFontTx/>
              <a:buNone/>
            </a:pPr>
            <a:endParaRPr lang="en-GB" altLang="zh-CN" sz="2000" dirty="0">
              <a:latin typeface="SimSun" pitchFamily="2" charset="-122"/>
              <a:ea typeface="Microsoft YaHei" pitchFamily="34" charset="-122"/>
            </a:endParaRPr>
          </a:p>
          <a:p>
            <a:pPr marL="669925" lvl="1" indent="-325438" eaLnBrk="1" hangingPunct="1">
              <a:spcAft>
                <a:spcPct val="25000"/>
              </a:spcAft>
              <a:buClr>
                <a:srgbClr val="FF3300"/>
              </a:buClr>
              <a:buFontTx/>
              <a:buNone/>
            </a:pPr>
            <a:endParaRPr lang="en-GB" sz="2000" b="1" dirty="0">
              <a:latin typeface="SimSun" pitchFamily="2" charset="-122"/>
              <a:ea typeface="Microsoft YaHei" pitchFamily="34" charset="-122"/>
            </a:endParaRPr>
          </a:p>
          <a:p>
            <a:pPr marL="669925" lvl="1" indent="-325438" eaLnBrk="1" hangingPunct="1">
              <a:spcAft>
                <a:spcPct val="25000"/>
              </a:spcAft>
              <a:buClr>
                <a:srgbClr val="FF3300"/>
              </a:buClr>
              <a:buFontTx/>
              <a:buNone/>
            </a:pPr>
            <a:endParaRPr lang="en-GB" sz="2000" b="1" dirty="0">
              <a:latin typeface="SimSun" pitchFamily="2" charset="-122"/>
              <a:ea typeface="Microsoft YaHei" pitchFamily="34" charset="-122"/>
            </a:endParaRPr>
          </a:p>
          <a:p>
            <a:pPr eaLnBrk="1" hangingPunct="1">
              <a:spcAft>
                <a:spcPct val="25000"/>
              </a:spcAft>
              <a:buClr>
                <a:srgbClr val="FF3300"/>
              </a:buClr>
            </a:pPr>
            <a:r>
              <a:rPr lang="en-US" altLang="zh-CN" sz="2400" b="1" dirty="0">
                <a:latin typeface="+mn-ea"/>
              </a:rPr>
              <a:t>Environmental driver</a:t>
            </a:r>
            <a:endParaRPr lang="zh-CN" altLang="en-GB" sz="2400" b="1" dirty="0">
              <a:latin typeface="+mn-ea"/>
            </a:endParaRPr>
          </a:p>
          <a:p>
            <a:pPr eaLnBrk="1" hangingPunct="1">
              <a:spcAft>
                <a:spcPct val="25000"/>
              </a:spcAft>
              <a:buClr>
                <a:srgbClr val="FF3300"/>
              </a:buClr>
            </a:pPr>
            <a:r>
              <a:rPr lang="en-US" altLang="zh-CN" sz="2000" dirty="0">
                <a:latin typeface="+mn-ea"/>
              </a:rPr>
              <a:t>Provide &amp; maintain a high quality environment</a:t>
            </a:r>
            <a:endParaRPr lang="en-GB" sz="2000" dirty="0">
              <a:latin typeface="+mn-ea"/>
            </a:endParaRPr>
          </a:p>
        </p:txBody>
      </p:sp>
      <p:sp>
        <p:nvSpPr>
          <p:cNvPr id="6" name="Rectangle 3"/>
          <p:cNvSpPr>
            <a:spLocks noChangeArrowheads="1"/>
          </p:cNvSpPr>
          <p:nvPr/>
        </p:nvSpPr>
        <p:spPr bwMode="auto">
          <a:xfrm>
            <a:off x="0" y="0"/>
            <a:ext cx="80121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3000" b="1" dirty="0">
                <a:solidFill>
                  <a:schemeClr val="tx2"/>
                </a:solidFill>
                <a:latin typeface="+mj-lt"/>
                <a:ea typeface="+mj-ea"/>
                <a:cs typeface="+mj-cs"/>
              </a:rPr>
              <a:t>Planning for Sustainability </a:t>
            </a:r>
            <a:endParaRPr lang="en-GB" sz="3000" b="1" dirty="0">
              <a:solidFill>
                <a:schemeClr val="tx2"/>
              </a:solidFill>
              <a:latin typeface="+mj-lt"/>
              <a:ea typeface="+mj-ea"/>
              <a:cs typeface="+mj-cs"/>
            </a:endParaRPr>
          </a:p>
        </p:txBody>
      </p:sp>
      <p:sp>
        <p:nvSpPr>
          <p:cNvPr id="7" name="Line 4"/>
          <p:cNvSpPr>
            <a:spLocks noChangeShapeType="1"/>
          </p:cNvSpPr>
          <p:nvPr/>
        </p:nvSpPr>
        <p:spPr bwMode="auto">
          <a:xfrm>
            <a:off x="304800" y="1555750"/>
            <a:ext cx="4383088" cy="0"/>
          </a:xfrm>
          <a:prstGeom prst="line">
            <a:avLst/>
          </a:prstGeom>
          <a:noFill/>
          <a:ln w="25400">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en-SG"/>
          </a:p>
        </p:txBody>
      </p:sp>
      <p:sp>
        <p:nvSpPr>
          <p:cNvPr id="8" name="Line 5"/>
          <p:cNvSpPr>
            <a:spLocks noChangeShapeType="1"/>
          </p:cNvSpPr>
          <p:nvPr/>
        </p:nvSpPr>
        <p:spPr bwMode="auto">
          <a:xfrm>
            <a:off x="327025" y="3540125"/>
            <a:ext cx="4360863" cy="0"/>
          </a:xfrm>
          <a:prstGeom prst="line">
            <a:avLst/>
          </a:prstGeom>
          <a:noFill/>
          <a:ln w="25400">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en-SG"/>
          </a:p>
        </p:txBody>
      </p:sp>
      <p:sp>
        <p:nvSpPr>
          <p:cNvPr id="9" name="Line 6"/>
          <p:cNvSpPr>
            <a:spLocks noChangeShapeType="1"/>
          </p:cNvSpPr>
          <p:nvPr/>
        </p:nvSpPr>
        <p:spPr bwMode="auto">
          <a:xfrm>
            <a:off x="315912" y="5534248"/>
            <a:ext cx="4370388" cy="0"/>
          </a:xfrm>
          <a:prstGeom prst="line">
            <a:avLst/>
          </a:prstGeom>
          <a:noFill/>
          <a:ln w="25400">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en-SG"/>
          </a:p>
        </p:txBody>
      </p:sp>
      <p:grpSp>
        <p:nvGrpSpPr>
          <p:cNvPr id="10" name="Group 6"/>
          <p:cNvGrpSpPr>
            <a:grpSpLocks/>
          </p:cNvGrpSpPr>
          <p:nvPr/>
        </p:nvGrpSpPr>
        <p:grpSpPr bwMode="auto">
          <a:xfrm>
            <a:off x="4687888" y="1335088"/>
            <a:ext cx="4564632" cy="4137025"/>
            <a:chOff x="4920343" y="1364343"/>
            <a:chExt cx="4324196" cy="3918857"/>
          </a:xfrm>
        </p:grpSpPr>
        <p:sp>
          <p:nvSpPr>
            <p:cNvPr id="11" name="Oval 10"/>
            <p:cNvSpPr/>
            <p:nvPr/>
          </p:nvSpPr>
          <p:spPr>
            <a:xfrm>
              <a:off x="5646717" y="1364343"/>
              <a:ext cx="2595698" cy="2425601"/>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2" name="Oval 11"/>
            <p:cNvSpPr/>
            <p:nvPr/>
          </p:nvSpPr>
          <p:spPr>
            <a:xfrm>
              <a:off x="6494905" y="2826020"/>
              <a:ext cx="2597202" cy="245718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3" name="Oval 12"/>
            <p:cNvSpPr/>
            <p:nvPr/>
          </p:nvSpPr>
          <p:spPr>
            <a:xfrm>
              <a:off x="4920343" y="2826020"/>
              <a:ext cx="2597201" cy="245718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14" name="TextBox 5"/>
            <p:cNvSpPr txBox="1">
              <a:spLocks noChangeArrowheads="1"/>
            </p:cNvSpPr>
            <p:nvPr/>
          </p:nvSpPr>
          <p:spPr bwMode="auto">
            <a:xfrm>
              <a:off x="5886985" y="2897315"/>
              <a:ext cx="2296170" cy="78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5000"/>
                </a:lnSpc>
              </a:pPr>
              <a:r>
                <a:rPr lang="en-US" altLang="zh-CN" sz="2800" b="1" dirty="0">
                  <a:solidFill>
                    <a:srgbClr val="FFFF00"/>
                  </a:solidFill>
                  <a:latin typeface="Arial Narrow" pitchFamily="34" charset="0"/>
                  <a:ea typeface="SimSun" pitchFamily="2" charset="-122"/>
                </a:rPr>
                <a:t>Sustainable Development</a:t>
              </a:r>
              <a:endParaRPr lang="en-SG" sz="2800" b="1" dirty="0">
                <a:solidFill>
                  <a:srgbClr val="FFFF00"/>
                </a:solidFill>
                <a:latin typeface="Arial Narrow" pitchFamily="34" charset="0"/>
              </a:endParaRPr>
            </a:p>
          </p:txBody>
        </p:sp>
        <p:sp>
          <p:nvSpPr>
            <p:cNvPr id="15" name="TextBox 14"/>
            <p:cNvSpPr txBox="1"/>
            <p:nvPr/>
          </p:nvSpPr>
          <p:spPr>
            <a:xfrm>
              <a:off x="5989601" y="2063860"/>
              <a:ext cx="1958052" cy="437319"/>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dirty="0">
                  <a:solidFill>
                    <a:srgbClr val="262626"/>
                  </a:solidFill>
                  <a:latin typeface="Arial Narrow" pitchFamily="34" charset="0"/>
                  <a:ea typeface="SimSun" pitchFamily="2" charset="-122"/>
                </a:rPr>
                <a:t>Society</a:t>
              </a:r>
              <a:endParaRPr lang="en-SG" sz="2400" b="1" dirty="0">
                <a:solidFill>
                  <a:srgbClr val="262626"/>
                </a:solidFill>
                <a:latin typeface="Arial Narrow" pitchFamily="34" charset="0"/>
              </a:endParaRPr>
            </a:p>
          </p:txBody>
        </p:sp>
        <p:sp>
          <p:nvSpPr>
            <p:cNvPr id="16" name="TextBox 15"/>
            <p:cNvSpPr txBox="1"/>
            <p:nvPr/>
          </p:nvSpPr>
          <p:spPr>
            <a:xfrm>
              <a:off x="5077018" y="3995961"/>
              <a:ext cx="1958052" cy="437319"/>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dirty="0">
                  <a:solidFill>
                    <a:srgbClr val="262626"/>
                  </a:solidFill>
                  <a:latin typeface="Arial Narrow" pitchFamily="34" charset="0"/>
                  <a:ea typeface="SimSun" pitchFamily="2" charset="-122"/>
                </a:rPr>
                <a:t>Environment</a:t>
              </a:r>
              <a:endParaRPr lang="en-SG" sz="2400" b="1" dirty="0">
                <a:solidFill>
                  <a:srgbClr val="262626"/>
                </a:solidFill>
                <a:latin typeface="Arial Narrow" pitchFamily="34" charset="0"/>
              </a:endParaRPr>
            </a:p>
          </p:txBody>
        </p:sp>
        <p:sp>
          <p:nvSpPr>
            <p:cNvPr id="17" name="TextBox 16"/>
            <p:cNvSpPr txBox="1"/>
            <p:nvPr/>
          </p:nvSpPr>
          <p:spPr>
            <a:xfrm>
              <a:off x="7286487" y="3995962"/>
              <a:ext cx="1958052" cy="437319"/>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dirty="0">
                  <a:solidFill>
                    <a:srgbClr val="262626"/>
                  </a:solidFill>
                  <a:latin typeface="Arial Narrow" pitchFamily="34" charset="0"/>
                  <a:ea typeface="SimSun" pitchFamily="2" charset="-122"/>
                </a:rPr>
                <a:t>Economy</a:t>
              </a:r>
              <a:endParaRPr lang="en-SG" sz="2400" b="1" dirty="0">
                <a:solidFill>
                  <a:srgbClr val="262626"/>
                </a:solidFill>
                <a:latin typeface="Arial Narrow" pitchFamily="34" charset="0"/>
              </a:endParaRPr>
            </a:p>
          </p:txBody>
        </p:sp>
      </p:grpSp>
    </p:spTree>
    <p:extLst>
      <p:ext uri="{BB962C8B-B14F-4D97-AF65-F5344CB8AC3E}">
        <p14:creationId xmlns:p14="http://schemas.microsoft.com/office/powerpoint/2010/main" val="1817082570"/>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ingapore1024" id="52225" name="Picture 2"/>
          <p:cNvPicPr>
            <a:picLocks noChangeArrowheads="1" noChangeAspect="1"/>
          </p:cNvPicPr>
          <p:nvPr/>
        </p:nvPicPr>
        <p:blipFill>
          <a:blip r:embed="rId3">
            <a:extLst>
              <a:ext uri="{28A0092B-C50C-407E-A947-70E740481C1C}">
                <a14:useLocalDpi xmlns:a14="http://schemas.microsoft.com/office/drawing/2010/main" val="0"/>
              </a:ext>
            </a:extLst>
          </a:blip>
          <a:srcRect b="12" r="12"/>
          <a:stretch>
            <a:fillRect/>
          </a:stretch>
        </p:blipFill>
        <p:spPr bwMode="auto">
          <a:xfrm>
            <a:off x="1588" y="-1588"/>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Line 6"/>
          <p:cNvSpPr>
            <a:spLocks noChangeShapeType="1"/>
          </p:cNvSpPr>
          <p:nvPr/>
        </p:nvSpPr>
        <p:spPr bwMode="white">
          <a:xfrm>
            <a:off x="4368800" y="638175"/>
            <a:ext cx="28575" cy="4645025"/>
          </a:xfrm>
          <a:prstGeom prst="line">
            <a:avLst/>
          </a:prstGeom>
          <a:noFill/>
          <a:ln w="76200">
            <a:solidFill>
              <a:srgbClr val="FFFF00"/>
            </a:solidFill>
            <a:round/>
            <a:headEnd len="med" type="triangle" w="med"/>
            <a:tailEnd len="med" type="triangle" w="med"/>
          </a:ln>
          <a:extLst>
            <a:ext uri="{909E8E84-426E-40DD-AFC4-6F175D3DCCD1}">
              <a14:hiddenFill xmlns:a14="http://schemas.microsoft.com/office/drawing/2010/main">
                <a:noFill/>
              </a14:hiddenFill>
            </a:ext>
          </a:extLst>
        </p:spPr>
        <p:txBody>
          <a:bodyPr/>
          <a:lstStyle/>
          <a:p>
            <a:endParaRPr lang="en-US"/>
          </a:p>
        </p:txBody>
      </p:sp>
      <p:sp>
        <p:nvSpPr>
          <p:cNvPr id="52227" name="Line 7"/>
          <p:cNvSpPr>
            <a:spLocks noChangeShapeType="1"/>
          </p:cNvSpPr>
          <p:nvPr/>
        </p:nvSpPr>
        <p:spPr bwMode="white">
          <a:xfrm flipH="1">
            <a:off x="606425" y="3340100"/>
            <a:ext cx="8275638" cy="0"/>
          </a:xfrm>
          <a:prstGeom prst="line">
            <a:avLst/>
          </a:prstGeom>
          <a:noFill/>
          <a:ln w="76200">
            <a:solidFill>
              <a:srgbClr val="FFFF00"/>
            </a:solidFill>
            <a:round/>
            <a:headEnd len="med" type="triangle" w="med"/>
            <a:tailEnd len="med" type="triangle" w="med"/>
          </a:ln>
          <a:extLst>
            <a:ext uri="{909E8E84-426E-40DD-AFC4-6F175D3DCCD1}">
              <a14:hiddenFill xmlns:a14="http://schemas.microsoft.com/office/drawing/2010/main">
                <a:noFill/>
              </a14:hiddenFill>
            </a:ext>
          </a:extLst>
        </p:spPr>
        <p:txBody>
          <a:bodyPr/>
          <a:lstStyle/>
          <a:p>
            <a:endParaRPr lang="en-US"/>
          </a:p>
        </p:txBody>
      </p:sp>
      <p:sp>
        <p:nvSpPr>
          <p:cNvPr id="52228" name="Text Box 8"/>
          <p:cNvSpPr txBox="1">
            <a:spLocks noChangeArrowheads="1"/>
          </p:cNvSpPr>
          <p:nvPr/>
        </p:nvSpPr>
        <p:spPr bwMode="white">
          <a:xfrm>
            <a:off x="4386263" y="2144713"/>
            <a:ext cx="1306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spcBef>
                <a:spcPct val="50000"/>
              </a:spcBef>
            </a:pPr>
            <a:r>
              <a:rPr b="1" lang="en-GB" sz="2800">
                <a:solidFill>
                  <a:srgbClr val="FFFF00"/>
                </a:solidFill>
                <a:latin charset="0" panose="020F0502020204030204" pitchFamily="34" typeface="Calibri"/>
              </a:rPr>
              <a:t>23 km</a:t>
            </a:r>
            <a:endParaRPr b="1" lang="en-US" sz="2800">
              <a:solidFill>
                <a:srgbClr val="FFFF00"/>
              </a:solidFill>
              <a:latin charset="0" panose="020F0502020204030204" pitchFamily="34" typeface="Calibri"/>
            </a:endParaRPr>
          </a:p>
        </p:txBody>
      </p:sp>
      <p:sp>
        <p:nvSpPr>
          <p:cNvPr id="52229" name="Text Box 9"/>
          <p:cNvSpPr txBox="1">
            <a:spLocks noChangeArrowheads="1"/>
          </p:cNvSpPr>
          <p:nvPr/>
        </p:nvSpPr>
        <p:spPr bwMode="white">
          <a:xfrm>
            <a:off x="4776788" y="2854325"/>
            <a:ext cx="1306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spcBef>
                <a:spcPct val="50000"/>
              </a:spcBef>
            </a:pPr>
            <a:r>
              <a:rPr b="1" lang="en-GB" sz="2800">
                <a:solidFill>
                  <a:srgbClr val="FFFF00"/>
                </a:solidFill>
                <a:latin charset="0" panose="020F0502020204030204" pitchFamily="34" typeface="Calibri"/>
              </a:rPr>
              <a:t>43 km</a:t>
            </a:r>
            <a:endParaRPr b="1" lang="en-US" sz="2800">
              <a:solidFill>
                <a:srgbClr val="FFFF00"/>
              </a:solidFill>
              <a:latin charset="0" panose="020F0502020204030204" pitchFamily="34" typeface="Calibri"/>
            </a:endParaRPr>
          </a:p>
        </p:txBody>
      </p:sp>
      <p:sp>
        <p:nvSpPr>
          <p:cNvPr id="52230" name="Text Box 10"/>
          <p:cNvSpPr txBox="1">
            <a:spLocks noChangeArrowheads="1"/>
          </p:cNvSpPr>
          <p:nvPr/>
        </p:nvSpPr>
        <p:spPr bwMode="white">
          <a:xfrm>
            <a:off x="2406650" y="5892800"/>
            <a:ext cx="6559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lgn="r" eaLnBrk="1" hangingPunct="1">
              <a:spcBef>
                <a:spcPct val="50000"/>
              </a:spcBef>
            </a:pPr>
            <a:r>
              <a:rPr b="1" dirty="0" lang="en-US" sz="2600">
                <a:solidFill>
                  <a:srgbClr val="FFFFFF"/>
                </a:solidFill>
                <a:latin charset="0" panose="020F0502020204030204" pitchFamily="34" typeface="Calibri"/>
              </a:rPr>
              <a:t>Population: 5.5 million </a:t>
            </a:r>
          </a:p>
        </p:txBody>
      </p:sp>
      <p:sp>
        <p:nvSpPr>
          <p:cNvPr id="52231" name="Text Box 11"/>
          <p:cNvSpPr txBox="1">
            <a:spLocks noChangeArrowheads="1"/>
          </p:cNvSpPr>
          <p:nvPr/>
        </p:nvSpPr>
        <p:spPr bwMode="white">
          <a:xfrm>
            <a:off x="2454275" y="5461000"/>
            <a:ext cx="6559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lgn="r" eaLnBrk="1" hangingPunct="1">
              <a:spcBef>
                <a:spcPct val="50000"/>
              </a:spcBef>
            </a:pPr>
            <a:r>
              <a:rPr b="1" dirty="0" lang="en-US" sz="2600">
                <a:solidFill>
                  <a:srgbClr val="FFFFFF"/>
                </a:solidFill>
                <a:latin charset="0" panose="020F0502020204030204" pitchFamily="34" typeface="Calibri"/>
              </a:rPr>
              <a:t>Land area: 718km</a:t>
            </a:r>
            <a:r>
              <a:rPr b="1" baseline="30000" dirty="0" lang="en-US" sz="2600">
                <a:solidFill>
                  <a:srgbClr val="FFFFFF"/>
                </a:solidFill>
                <a:latin charset="0" panose="020F0502020204030204" pitchFamily="34" typeface="Calibri"/>
              </a:rPr>
              <a:t>2</a:t>
            </a:r>
          </a:p>
        </p:txBody>
      </p:sp>
      <p:sp>
        <p:nvSpPr>
          <p:cNvPr id="52232" name="Text Box 12"/>
          <p:cNvSpPr txBox="1">
            <a:spLocks noChangeArrowheads="1"/>
          </p:cNvSpPr>
          <p:nvPr/>
        </p:nvSpPr>
        <p:spPr bwMode="white">
          <a:xfrm>
            <a:off x="2528888" y="6324600"/>
            <a:ext cx="6559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lgn="r" eaLnBrk="1" hangingPunct="1">
              <a:spcBef>
                <a:spcPct val="50000"/>
              </a:spcBef>
            </a:pPr>
            <a:r>
              <a:rPr b="1" dirty="0" lang="en-US" sz="2600">
                <a:solidFill>
                  <a:srgbClr val="FFFFFF"/>
                </a:solidFill>
                <a:latin charset="0" panose="020F0502020204030204" pitchFamily="34" typeface="Calibri"/>
              </a:rPr>
              <a:t>Density: 7660 persons/km</a:t>
            </a:r>
            <a:r>
              <a:rPr b="1" baseline="30000" dirty="0" lang="en-US" sz="2600">
                <a:solidFill>
                  <a:srgbClr val="FFFFFF"/>
                </a:solidFill>
                <a:latin charset="0" panose="020F0502020204030204" pitchFamily="34" typeface="Calibri"/>
              </a:rPr>
              <a:t>2 </a:t>
            </a:r>
          </a:p>
        </p:txBody>
      </p:sp>
    </p:spTree>
    <p:extLst>
      <p:ext uri="{BB962C8B-B14F-4D97-AF65-F5344CB8AC3E}">
        <p14:creationId xmlns:p14="http://schemas.microsoft.com/office/powerpoint/2010/main" val="3443139943"/>
      </p:ext>
    </p:extLst>
  </p:cSld>
  <p:clrMapOvr>
    <a:masterClrMapping/>
  </p:clrMapOvr>
  <mc:AlternateContent xmlns:mc="http://schemas.openxmlformats.org/markup-compatibility/2006" xmlns:p14="http://schemas.microsoft.com/office/powerpoint/2010/main">
    <mc:Choice Requires="p14">
      <p:transition advTm="3000" p14:dur="2000" spd="slow"/>
    </mc:Choice>
    <mc:Fallback xmlns="">
      <p:transition advTm="3000"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2"/>
          <p:cNvSpPr>
            <a:spLocks noGrp="1"/>
          </p:cNvSpPr>
          <p:nvPr>
            <p:ph type="ftr" sz="quarter" idx="4294967295"/>
          </p:nvPr>
        </p:nvSpPr>
        <p:spPr bwMode="auto">
          <a:xfrm>
            <a:off x="3895725" y="6356350"/>
            <a:ext cx="21240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solidFill>
                  <a:srgbClr val="898989"/>
                </a:solidFill>
                <a:latin typeface="Calibri" pitchFamily="34" charset="0"/>
              </a:rPr>
              <a:t>Copyright © Centre for Liveable Cities</a:t>
            </a:r>
          </a:p>
        </p:txBody>
      </p:sp>
      <p:sp>
        <p:nvSpPr>
          <p:cNvPr id="20483" name="AutoShape 20" descr="http://factsanddetails.com/media/2/20111106-WikicommonsSeagate%20Wuxi%20Factory%20Tour.jpg"/>
          <p:cNvSpPr>
            <a:spLocks noChangeAspect="1" noChangeArrowheads="1"/>
          </p:cNvSpPr>
          <p:nvPr/>
        </p:nvSpPr>
        <p:spPr bwMode="auto">
          <a:xfrm>
            <a:off x="63500" y="-136525"/>
            <a:ext cx="25527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endParaRPr>
          </a:p>
        </p:txBody>
      </p:sp>
      <p:sp>
        <p:nvSpPr>
          <p:cNvPr id="20484" name="AutoShape 22" descr="http://factsanddetails.com/media/2/20111106-WikicommonsSeagate%20Wuxi%20Factory%20Tour.jpg"/>
          <p:cNvSpPr>
            <a:spLocks noChangeAspect="1" noChangeArrowheads="1"/>
          </p:cNvSpPr>
          <p:nvPr/>
        </p:nvSpPr>
        <p:spPr bwMode="auto">
          <a:xfrm>
            <a:off x="63500" y="-136525"/>
            <a:ext cx="25527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solidFill>
                <a:srgbClr val="000000"/>
              </a:solidFill>
            </a:endParaRPr>
          </a:p>
        </p:txBody>
      </p:sp>
      <p:sp>
        <p:nvSpPr>
          <p:cNvPr id="20485" name="Rectangle 2"/>
          <p:cNvSpPr>
            <a:spLocks noGrp="1" noChangeArrowheads="1"/>
          </p:cNvSpPr>
          <p:nvPr>
            <p:ph type="title"/>
          </p:nvPr>
        </p:nvSpPr>
        <p:spPr>
          <a:xfrm>
            <a:off x="304800" y="30480"/>
            <a:ext cx="8686800" cy="792162"/>
          </a:xfrm>
        </p:spPr>
        <p:txBody>
          <a:bodyPr/>
          <a:lstStyle/>
          <a:p>
            <a:pPr algn="r" eaLnBrk="1" hangingPunct="1"/>
            <a:r>
              <a:rPr lang="en-US" sz="2800" b="1" i="1" dirty="0"/>
              <a:t>Competitive Economy: Moving up the value chain</a:t>
            </a:r>
          </a:p>
        </p:txBody>
      </p:sp>
      <p:graphicFrame>
        <p:nvGraphicFramePr>
          <p:cNvPr id="20" name="Chart 19"/>
          <p:cNvGraphicFramePr/>
          <p:nvPr/>
        </p:nvGraphicFramePr>
        <p:xfrm>
          <a:off x="0" y="21336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838200" y="3581400"/>
            <a:ext cx="1912938"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rgbClr val="FFFFFF"/>
                </a:solidFill>
                <a:cs typeface="Arial" pitchFamily="34" charset="0"/>
              </a:rPr>
              <a:t>1960s: </a:t>
            </a:r>
            <a:r>
              <a:rPr lang="en-US" sz="2000" dirty="0" err="1">
                <a:solidFill>
                  <a:srgbClr val="FFFFFF"/>
                </a:solidFill>
                <a:cs typeface="Arial" pitchFamily="34" charset="0"/>
              </a:rPr>
              <a:t>Labour</a:t>
            </a:r>
            <a:r>
              <a:rPr lang="en-US" sz="2000" dirty="0">
                <a:solidFill>
                  <a:srgbClr val="FFFFFF"/>
                </a:solidFill>
                <a:cs typeface="Arial" pitchFamily="34" charset="0"/>
              </a:rPr>
              <a:t> intensive</a:t>
            </a:r>
          </a:p>
        </p:txBody>
      </p:sp>
      <p:sp>
        <p:nvSpPr>
          <p:cNvPr id="23" name="Rectangle 22"/>
          <p:cNvSpPr/>
          <p:nvPr/>
        </p:nvSpPr>
        <p:spPr>
          <a:xfrm>
            <a:off x="2819400" y="2667000"/>
            <a:ext cx="1905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rgbClr val="FFFFFF"/>
                </a:solidFill>
                <a:cs typeface="Arial" pitchFamily="34" charset="0"/>
              </a:rPr>
              <a:t>1970-80s: Capital intensive</a:t>
            </a:r>
          </a:p>
        </p:txBody>
      </p:sp>
      <p:sp>
        <p:nvSpPr>
          <p:cNvPr id="24" name="Rectangle 23"/>
          <p:cNvSpPr/>
          <p:nvPr/>
        </p:nvSpPr>
        <p:spPr>
          <a:xfrm>
            <a:off x="4800600" y="1828800"/>
            <a:ext cx="1905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rgbClr val="FFFFFF"/>
                </a:solidFill>
                <a:cs typeface="Arial" pitchFamily="34" charset="0"/>
              </a:rPr>
              <a:t>1990s: Technology Intensive</a:t>
            </a:r>
          </a:p>
        </p:txBody>
      </p:sp>
      <p:pic>
        <p:nvPicPr>
          <p:cNvPr id="20490" name="Picture 26" descr="Jurong Isla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432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914400" y="5334000"/>
            <a:ext cx="150336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FFFFFF"/>
                </a:solidFill>
                <a:cs typeface="Arial" pitchFamily="34" charset="0"/>
              </a:rPr>
              <a:t>Singapore River</a:t>
            </a:r>
            <a:endParaRPr lang="en-GB" sz="1400">
              <a:solidFill>
                <a:srgbClr val="FFFFFF"/>
              </a:solidFill>
              <a:cs typeface="Arial" pitchFamily="34" charset="0"/>
            </a:endParaRPr>
          </a:p>
        </p:txBody>
      </p:sp>
      <p:sp>
        <p:nvSpPr>
          <p:cNvPr id="35" name="Rectangle 34"/>
          <p:cNvSpPr/>
          <p:nvPr/>
        </p:nvSpPr>
        <p:spPr>
          <a:xfrm>
            <a:off x="2740025" y="4876800"/>
            <a:ext cx="1620838"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rgbClr val="FFFFFF"/>
                </a:solidFill>
                <a:cs typeface="Arial" pitchFamily="34" charset="0"/>
              </a:rPr>
              <a:t>Jurong Island</a:t>
            </a:r>
            <a:endParaRPr lang="en-GB" sz="1400">
              <a:solidFill>
                <a:srgbClr val="FFFFFF"/>
              </a:solidFill>
              <a:cs typeface="Arial" pitchFamily="34" charset="0"/>
            </a:endParaRPr>
          </a:p>
        </p:txBody>
      </p:sp>
      <p:sp>
        <p:nvSpPr>
          <p:cNvPr id="36" name="Rectangle 35"/>
          <p:cNvSpPr/>
          <p:nvPr/>
        </p:nvSpPr>
        <p:spPr>
          <a:xfrm>
            <a:off x="7086600" y="3886200"/>
            <a:ext cx="1676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rgbClr val="FFFFFF"/>
                </a:solidFill>
                <a:cs typeface="Arial" pitchFamily="34" charset="0"/>
              </a:rPr>
              <a:t>Clean Tech Park</a:t>
            </a:r>
            <a:endParaRPr lang="en-GB" sz="1400">
              <a:solidFill>
                <a:srgbClr val="FFFFFF"/>
              </a:solidFill>
              <a:cs typeface="Arial" pitchFamily="34" charset="0"/>
            </a:endParaRPr>
          </a:p>
        </p:txBody>
      </p:sp>
      <p:pic>
        <p:nvPicPr>
          <p:cNvPr id="20494" name="Picture 8" descr="industrialisation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581400"/>
            <a:ext cx="1901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8" descr="Jurong Ind002"/>
          <p:cNvPicPr>
            <a:picLocks noChangeAspect="1" noChangeArrowheads="1"/>
          </p:cNvPicPr>
          <p:nvPr/>
        </p:nvPicPr>
        <p:blipFill>
          <a:blip r:embed="rId6">
            <a:extLst>
              <a:ext uri="{28A0092B-C50C-407E-A947-70E740481C1C}">
                <a14:useLocalDpi xmlns:a14="http://schemas.microsoft.com/office/drawing/2010/main" val="0"/>
              </a:ext>
            </a:extLst>
          </a:blip>
          <a:srcRect t="8833"/>
          <a:stretch>
            <a:fillRect/>
          </a:stretch>
        </p:blipFill>
        <p:spPr bwMode="auto">
          <a:xfrm>
            <a:off x="838200" y="44958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5" descr="C:\Users\YANGWEN\Pictures\juro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981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781800" y="1066800"/>
            <a:ext cx="1828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dirty="0">
                <a:solidFill>
                  <a:srgbClr val="FFFFFF"/>
                </a:solidFill>
                <a:cs typeface="Arial" pitchFamily="34" charset="0"/>
              </a:rPr>
              <a:t>2000s: Knowledge Intensive</a:t>
            </a:r>
          </a:p>
        </p:txBody>
      </p:sp>
      <p:sp>
        <p:nvSpPr>
          <p:cNvPr id="20498" name="TextBox 41"/>
          <p:cNvSpPr txBox="1">
            <a:spLocks noChangeArrowheads="1"/>
          </p:cNvSpPr>
          <p:nvPr/>
        </p:nvSpPr>
        <p:spPr bwMode="auto">
          <a:xfrm>
            <a:off x="304800" y="6096000"/>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a:solidFill>
                  <a:srgbClr val="000000"/>
                </a:solidFill>
              </a:rPr>
              <a:t>US$428</a:t>
            </a:r>
          </a:p>
        </p:txBody>
      </p:sp>
      <p:sp>
        <p:nvSpPr>
          <p:cNvPr id="2" name="TextBox 1"/>
          <p:cNvSpPr txBox="1"/>
          <p:nvPr/>
        </p:nvSpPr>
        <p:spPr>
          <a:xfrm>
            <a:off x="638306" y="947733"/>
            <a:ext cx="4737194" cy="461665"/>
          </a:xfrm>
          <a:prstGeom prst="rect">
            <a:avLst/>
          </a:prstGeom>
          <a:solidFill>
            <a:srgbClr val="FFFF00"/>
          </a:solidFill>
        </p:spPr>
        <p:txBody>
          <a:bodyPr wrap="none" rtlCol="0">
            <a:spAutoFit/>
          </a:bodyPr>
          <a:lstStyle/>
          <a:p>
            <a:r>
              <a:rPr lang="en-US" sz="2400" dirty="0">
                <a:solidFill>
                  <a:srgbClr val="000000"/>
                </a:solidFill>
              </a:rPr>
              <a:t>Job Creation &amp; Economic Growth</a:t>
            </a:r>
          </a:p>
        </p:txBody>
      </p:sp>
      <p:sp>
        <p:nvSpPr>
          <p:cNvPr id="3" name="TextBox 2"/>
          <p:cNvSpPr txBox="1"/>
          <p:nvPr/>
        </p:nvSpPr>
        <p:spPr>
          <a:xfrm>
            <a:off x="2048" y="1579886"/>
            <a:ext cx="960119" cy="461665"/>
          </a:xfrm>
          <a:prstGeom prst="rect">
            <a:avLst/>
          </a:prstGeom>
          <a:noFill/>
        </p:spPr>
        <p:txBody>
          <a:bodyPr wrap="square" rtlCol="0">
            <a:spAutoFit/>
          </a:bodyPr>
          <a:lstStyle/>
          <a:p>
            <a:r>
              <a:rPr lang="en-SG" sz="1200" dirty="0"/>
              <a:t>Per Cap GDP US$</a:t>
            </a:r>
          </a:p>
        </p:txBody>
      </p:sp>
    </p:spTree>
    <p:extLst>
      <p:ext uri="{BB962C8B-B14F-4D97-AF65-F5344CB8AC3E}">
        <p14:creationId xmlns:p14="http://schemas.microsoft.com/office/powerpoint/2010/main" val="4064011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4795838" y="6053138"/>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b="1">
                <a:solidFill>
                  <a:srgbClr val="FFFFFF"/>
                </a:solidFill>
                <a:ea typeface="Microsoft YaHei" panose="020B0503020204020204" pitchFamily="34" charset="-122"/>
              </a:rPr>
              <a:t>工业区</a:t>
            </a:r>
          </a:p>
        </p:txBody>
      </p:sp>
      <p:sp>
        <p:nvSpPr>
          <p:cNvPr id="52227" name="Text Box 5"/>
          <p:cNvSpPr txBox="1">
            <a:spLocks noChangeArrowheads="1"/>
          </p:cNvSpPr>
          <p:nvPr/>
        </p:nvSpPr>
        <p:spPr bwMode="auto">
          <a:xfrm>
            <a:off x="2633663" y="6061075"/>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b="1">
                <a:solidFill>
                  <a:srgbClr val="FFFFFF"/>
                </a:solidFill>
                <a:ea typeface="Microsoft YaHei" panose="020B0503020204020204" pitchFamily="34" charset="-122"/>
              </a:rPr>
              <a:t>高速公路</a:t>
            </a:r>
          </a:p>
        </p:txBody>
      </p:sp>
      <p:sp>
        <p:nvSpPr>
          <p:cNvPr id="52228" name="Text Box 6"/>
          <p:cNvSpPr txBox="1">
            <a:spLocks noChangeArrowheads="1"/>
          </p:cNvSpPr>
          <p:nvPr/>
        </p:nvSpPr>
        <p:spPr bwMode="auto">
          <a:xfrm>
            <a:off x="652463" y="6061075"/>
            <a:ext cx="722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b="1">
                <a:solidFill>
                  <a:srgbClr val="FFFFFF"/>
                </a:solidFill>
                <a:ea typeface="Microsoft YaHei" panose="020B0503020204020204" pitchFamily="34" charset="-122"/>
              </a:rPr>
              <a:t>地铁线</a:t>
            </a:r>
          </a:p>
        </p:txBody>
      </p:sp>
      <p:sp>
        <p:nvSpPr>
          <p:cNvPr id="52229" name="Text Box 7"/>
          <p:cNvSpPr txBox="1">
            <a:spLocks noChangeArrowheads="1"/>
          </p:cNvSpPr>
          <p:nvPr/>
        </p:nvSpPr>
        <p:spPr bwMode="auto">
          <a:xfrm>
            <a:off x="7010400" y="60452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b="1">
                <a:solidFill>
                  <a:srgbClr val="FFFFFF"/>
                </a:solidFill>
                <a:ea typeface="Microsoft YaHei" panose="020B0503020204020204" pitchFamily="34" charset="-122"/>
              </a:rPr>
              <a:t>住宅区</a:t>
            </a:r>
          </a:p>
        </p:txBody>
      </p:sp>
      <p:pic>
        <p:nvPicPr>
          <p:cNvPr id="52230" name="Picture 3" descr="Z:\planningservices\Materials\Images\Islandwide\IndustryLU_ch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0"/>
            <a:ext cx="9144000"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2"/>
          <p:cNvSpPr txBox="1">
            <a:spLocks noChangeArrowheads="1"/>
          </p:cNvSpPr>
          <p:nvPr/>
        </p:nvSpPr>
        <p:spPr bwMode="auto">
          <a:xfrm>
            <a:off x="5715001" y="4572000"/>
            <a:ext cx="2743200" cy="1200329"/>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dirty="0">
                <a:solidFill>
                  <a:srgbClr val="7030A0"/>
                </a:solidFill>
                <a:latin typeface="Microsoft YaHei" panose="020B0503020204020204" pitchFamily="34" charset="-122"/>
                <a:ea typeface="Microsoft YaHei" panose="020B0503020204020204" pitchFamily="34" charset="-122"/>
              </a:rPr>
              <a:t>DISTRIBUTION OF INDUSTRIAL LAND</a:t>
            </a:r>
            <a:endParaRPr lang="zh-CN" altLang="en-US" sz="2400" b="1" dirty="0">
              <a:solidFill>
                <a:srgbClr val="7030A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20428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title"/>
          </p:nvPr>
        </p:nvSpPr>
        <p:spPr>
          <a:xfrm>
            <a:off x="0" y="263770"/>
            <a:ext cx="9144000" cy="644950"/>
          </a:xfrm>
        </p:spPr>
        <p:txBody>
          <a:bodyPr>
            <a:normAutofit/>
          </a:bodyPr>
          <a:lstStyle/>
          <a:p>
            <a:pPr eaLnBrk="1" hangingPunct="1"/>
            <a:r>
              <a:rPr lang="en-GB" sz="3692" b="1" dirty="0">
                <a:solidFill>
                  <a:srgbClr val="002060"/>
                </a:solidFill>
              </a:rPr>
              <a:t>Decentralisation</a:t>
            </a:r>
          </a:p>
        </p:txBody>
      </p:sp>
      <p:pic>
        <p:nvPicPr>
          <p:cNvPr id="67589" name="Picture 5" descr="struc1 amend 1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6406"/>
            <a:ext cx="9155539" cy="589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977" y="5630056"/>
            <a:ext cx="6400800" cy="457200"/>
          </a:xfrm>
          <a:prstGeom prst="rect">
            <a:avLst/>
          </a:prstGeom>
          <a:solidFill>
            <a:srgbClr val="FFFF00"/>
          </a:solidFill>
        </p:spPr>
        <p:txBody>
          <a:bodyPr wrap="square" rtlCol="0">
            <a:spAutoFit/>
          </a:bodyPr>
          <a:lstStyle/>
          <a:p>
            <a:r>
              <a:rPr lang="en-US" sz="2400" b="1" dirty="0"/>
              <a:t>GROWTH THROUGH DECENTRALISATION</a:t>
            </a:r>
          </a:p>
        </p:txBody>
      </p:sp>
    </p:spTree>
    <p:extLst>
      <p:ext uri="{BB962C8B-B14F-4D97-AF65-F5344CB8AC3E}">
        <p14:creationId xmlns:p14="http://schemas.microsoft.com/office/powerpoint/2010/main" val="298262826"/>
      </p:ext>
    </p:extLst>
  </p:cSld>
  <p:clrMapOvr>
    <a:masterClrMapping/>
  </p:clrMapOvr>
  <p:transition/>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ignatureSkyline_DAY_18Aug05_empty_A3" id="88065" name="Picture 2"/>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6175"/>
            <a:ext cx="91440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66" name="Group 4"/>
          <p:cNvGrpSpPr>
            <a:grpSpLocks/>
          </p:cNvGrpSpPr>
          <p:nvPr/>
        </p:nvGrpSpPr>
        <p:grpSpPr bwMode="auto">
          <a:xfrm>
            <a:off x="3036888" y="5010150"/>
            <a:ext cx="3167062" cy="1571625"/>
            <a:chOff x="1913" y="2952"/>
            <a:chExt cx="1995" cy="990"/>
          </a:xfrm>
        </p:grpSpPr>
        <p:pic>
          <p:nvPicPr>
            <p:cNvPr descr="bayfront" id="88087" name="Picture 5"/>
            <p:cNvPicPr>
              <a:picLocks noChangeArrowheads="1" noChangeAspect="1"/>
            </p:cNvPicPr>
            <p:nvPr/>
          </p:nvPicPr>
          <p:blipFill>
            <a:blip r:embed="rId4">
              <a:extLst>
                <a:ext uri="{28A0092B-C50C-407E-A947-70E740481C1C}">
                  <a14:useLocalDpi xmlns:a14="http://schemas.microsoft.com/office/drawing/2010/main" val="0"/>
                </a:ext>
              </a:extLst>
            </a:blip>
            <a:srcRect l="-808" r="-23"/>
            <a:stretch>
              <a:fillRect/>
            </a:stretch>
          </p:blipFill>
          <p:spPr bwMode="auto">
            <a:xfrm>
              <a:off x="1913" y="2952"/>
              <a:ext cx="1995"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8" name="Rectangle 6"/>
            <p:cNvSpPr>
              <a:spLocks noChangeArrowheads="1"/>
            </p:cNvSpPr>
            <p:nvPr/>
          </p:nvSpPr>
          <p:spPr bwMode="auto">
            <a:xfrm>
              <a:off x="1946" y="3826"/>
              <a:ext cx="13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spcBef>
                  <a:spcPct val="50000"/>
                </a:spcBef>
              </a:pPr>
              <a:r>
                <a:rPr b="1" lang="en-US" sz="1200">
                  <a:solidFill>
                    <a:srgbClr val="FFFFFF"/>
                  </a:solidFill>
                  <a:latin charset="0" pitchFamily="2" typeface="Dax-Light"/>
                </a:rPr>
                <a:t>Bayfront before</a:t>
              </a:r>
            </a:p>
          </p:txBody>
        </p:sp>
      </p:grpSp>
      <p:grpSp>
        <p:nvGrpSpPr>
          <p:cNvPr id="3" name="Group 7"/>
          <p:cNvGrpSpPr>
            <a:grpSpLocks/>
          </p:cNvGrpSpPr>
          <p:nvPr/>
        </p:nvGrpSpPr>
        <p:grpSpPr bwMode="auto">
          <a:xfrm>
            <a:off x="5832475" y="2159000"/>
            <a:ext cx="3219450" cy="4518025"/>
            <a:chOff x="3674" y="1219"/>
            <a:chExt cx="2028" cy="2846"/>
          </a:xfrm>
        </p:grpSpPr>
        <p:pic>
          <p:nvPicPr>
            <p:cNvPr descr="MARINA(A3)" id="88083" name="Picture 8"/>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0" y="3012"/>
              <a:ext cx="1732"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4" name="AutoShape 9"/>
            <p:cNvSpPr>
              <a:spLocks noChangeArrowheads="1"/>
            </p:cNvSpPr>
            <p:nvPr/>
          </p:nvSpPr>
          <p:spPr bwMode="auto">
            <a:xfrm flipV="1">
              <a:off x="4639" y="1219"/>
              <a:ext cx="777" cy="1183"/>
            </a:xfrm>
            <a:prstGeom prst="curvedLeftArrow">
              <a:avLst>
                <a:gd fmla="val 19948" name="adj1"/>
                <a:gd fmla="val 56249" name="adj2"/>
                <a:gd fmla="val 28440" name="adj3"/>
              </a:avLst>
            </a:prstGeom>
            <a:solidFill>
              <a:srgbClr val="33CCFF">
                <a:alpha val="70195"/>
              </a:srgbClr>
            </a:solidFill>
            <a:ln w="19050">
              <a:solidFill>
                <a:schemeClr val="bg1"/>
              </a:solidFill>
              <a:miter lim="800000"/>
              <a:headEnd/>
              <a:tailEnd/>
            </a:ln>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endParaRPr lang="en-US" sz="1800">
                <a:solidFill>
                  <a:srgbClr val="000000"/>
                </a:solidFill>
              </a:endParaRPr>
            </a:p>
          </p:txBody>
        </p:sp>
        <p:sp>
          <p:nvSpPr>
            <p:cNvPr id="88085" name="Rectangle 10"/>
            <p:cNvSpPr>
              <a:spLocks noChangeArrowheads="1"/>
            </p:cNvSpPr>
            <p:nvPr/>
          </p:nvSpPr>
          <p:spPr bwMode="auto">
            <a:xfrm>
              <a:off x="4024" y="3889"/>
              <a:ext cx="16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spcBef>
                  <a:spcPct val="50000"/>
                </a:spcBef>
              </a:pPr>
              <a:r>
                <a:rPr b="1" lang="en-US" sz="1200">
                  <a:solidFill>
                    <a:srgbClr val="FFFFFF"/>
                  </a:solidFill>
                  <a:latin charset="0" pitchFamily="2" typeface="Dax-Light"/>
                </a:rPr>
                <a:t>Central Business District</a:t>
              </a:r>
            </a:p>
          </p:txBody>
        </p:sp>
        <p:sp>
          <p:nvSpPr>
            <p:cNvPr id="88086" name="AutoShape 11"/>
            <p:cNvSpPr>
              <a:spLocks noChangeArrowheads="1"/>
            </p:cNvSpPr>
            <p:nvPr/>
          </p:nvSpPr>
          <p:spPr bwMode="auto">
            <a:xfrm rot="-5582364">
              <a:off x="3595" y="3760"/>
              <a:ext cx="384" cy="226"/>
            </a:xfrm>
            <a:prstGeom prst="curvedUpArrow">
              <a:avLst>
                <a:gd fmla="val 33982" name="adj1"/>
                <a:gd fmla="val 67965" name="adj2"/>
                <a:gd fmla="val 33333" name="adj3"/>
              </a:avLst>
            </a:prstGeom>
            <a:solidFill>
              <a:srgbClr val="33CCFF">
                <a:alpha val="70195"/>
              </a:srgbClr>
            </a:solidFill>
            <a:ln w="9525">
              <a:solidFill>
                <a:schemeClr val="bg1"/>
              </a:solidFill>
              <a:miter lim="800000"/>
              <a:headEnd/>
              <a:tailEnd/>
            </a:ln>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endParaRPr lang="en-US" sz="1800">
                <a:solidFill>
                  <a:srgbClr val="000000"/>
                </a:solidFill>
              </a:endParaRPr>
            </a:p>
          </p:txBody>
        </p:sp>
      </p:grpSp>
      <p:grpSp>
        <p:nvGrpSpPr>
          <p:cNvPr id="4" name="Group 12"/>
          <p:cNvGrpSpPr>
            <a:grpSpLocks/>
          </p:cNvGrpSpPr>
          <p:nvPr/>
        </p:nvGrpSpPr>
        <p:grpSpPr bwMode="auto">
          <a:xfrm>
            <a:off x="107950" y="2159000"/>
            <a:ext cx="3244850" cy="4424363"/>
            <a:chOff x="68" y="1219"/>
            <a:chExt cx="2044" cy="2787"/>
          </a:xfrm>
        </p:grpSpPr>
        <p:pic>
          <p:nvPicPr>
            <p:cNvPr descr="marina centre 10jun(reduced)" id="88079" name="Picture 13"/>
            <p:cNvPicPr>
              <a:picLocks noChangeArrowheads="1" noChangeAspect="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 y="3012"/>
              <a:ext cx="1795"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80" name="Rectangle 14"/>
            <p:cNvSpPr>
              <a:spLocks noChangeArrowheads="1"/>
            </p:cNvSpPr>
            <p:nvPr/>
          </p:nvSpPr>
          <p:spPr bwMode="auto">
            <a:xfrm>
              <a:off x="104" y="3890"/>
              <a:ext cx="16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spcBef>
                  <a:spcPct val="50000"/>
                </a:spcBef>
              </a:pPr>
              <a:r>
                <a:rPr b="1" lang="en-US" sz="1200">
                  <a:solidFill>
                    <a:srgbClr val="FFFFFF"/>
                  </a:solidFill>
                  <a:latin charset="0" pitchFamily="2" typeface="Dax-Light"/>
                </a:rPr>
                <a:t>Marina Centre – Convention/Hotel</a:t>
              </a:r>
            </a:p>
          </p:txBody>
        </p:sp>
        <p:sp>
          <p:nvSpPr>
            <p:cNvPr id="88081" name="AutoShape 15"/>
            <p:cNvSpPr>
              <a:spLocks noChangeArrowheads="1"/>
            </p:cNvSpPr>
            <p:nvPr/>
          </p:nvSpPr>
          <p:spPr bwMode="auto">
            <a:xfrm flipH="1" flipV="1">
              <a:off x="441" y="1219"/>
              <a:ext cx="777" cy="1183"/>
            </a:xfrm>
            <a:prstGeom prst="curvedLeftArrow">
              <a:avLst>
                <a:gd fmla="val 19948" name="adj1"/>
                <a:gd fmla="val 56249" name="adj2"/>
                <a:gd fmla="val 28440" name="adj3"/>
              </a:avLst>
            </a:prstGeom>
            <a:solidFill>
              <a:srgbClr val="33CCFF">
                <a:alpha val="70195"/>
              </a:srgbClr>
            </a:solidFill>
            <a:ln w="19050">
              <a:solidFill>
                <a:schemeClr val="bg1"/>
              </a:solidFill>
              <a:miter lim="800000"/>
              <a:headEnd/>
              <a:tailEnd/>
            </a:ln>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endParaRPr lang="en-US" sz="1800">
                <a:solidFill>
                  <a:srgbClr val="000000"/>
                </a:solidFill>
              </a:endParaRPr>
            </a:p>
          </p:txBody>
        </p:sp>
        <p:sp>
          <p:nvSpPr>
            <p:cNvPr id="88082" name="AutoShape 16"/>
            <p:cNvSpPr>
              <a:spLocks noChangeArrowheads="1"/>
            </p:cNvSpPr>
            <p:nvPr/>
          </p:nvSpPr>
          <p:spPr bwMode="auto">
            <a:xfrm flipH="1" rot="7835450">
              <a:off x="1771" y="3508"/>
              <a:ext cx="456" cy="226"/>
            </a:xfrm>
            <a:prstGeom prst="curvedUpArrow">
              <a:avLst>
                <a:gd fmla="val 40354" name="adj1"/>
                <a:gd fmla="val 80708" name="adj2"/>
                <a:gd fmla="val 33333" name="adj3"/>
              </a:avLst>
            </a:prstGeom>
            <a:solidFill>
              <a:srgbClr val="33CCFF">
                <a:alpha val="70195"/>
              </a:srgbClr>
            </a:solidFill>
            <a:ln w="9525">
              <a:solidFill>
                <a:schemeClr val="bg1"/>
              </a:solidFill>
              <a:miter lim="800000"/>
              <a:headEnd/>
              <a:tailEnd/>
            </a:ln>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endParaRPr lang="en-US" sz="1800">
                <a:solidFill>
                  <a:srgbClr val="000000"/>
                </a:solidFill>
              </a:endParaRPr>
            </a:p>
          </p:txBody>
        </p:sp>
      </p:grpSp>
      <p:pic>
        <p:nvPicPr>
          <p:cNvPr descr="SigSkylineDAYJun06 Lores" id="480273" name="Picture 17"/>
          <p:cNvPicPr>
            <a:picLocks noChangeArrowheads="1" noChangeAspect="1"/>
          </p:cNvPicPr>
          <p:nvPr/>
        </p:nvPicPr>
        <p:blipFill>
          <a:blip r:embed="rId7">
            <a:extLst>
              <a:ext uri="{28A0092B-C50C-407E-A947-70E740481C1C}">
                <a14:useLocalDpi xmlns:a14="http://schemas.microsoft.com/office/drawing/2010/main" val="0"/>
              </a:ext>
            </a:extLst>
          </a:blip>
          <a:srcRect b="57" r="-121"/>
          <a:stretch>
            <a:fillRect/>
          </a:stretch>
        </p:blipFill>
        <p:spPr bwMode="auto">
          <a:xfrm>
            <a:off x="0" y="1127125"/>
            <a:ext cx="91440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18"/>
          <p:cNvSpPr>
            <a:spLocks noChangeArrowheads="1"/>
          </p:cNvSpPr>
          <p:nvPr/>
        </p:nvSpPr>
        <p:spPr bwMode="auto">
          <a:xfrm>
            <a:off x="57150" y="1143000"/>
            <a:ext cx="752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r>
              <a:rPr b="1" lang="en-GB">
                <a:solidFill>
                  <a:srgbClr val="000000"/>
                </a:solidFill>
                <a:latin charset="0" pitchFamily="2" typeface="Dax-Medium"/>
              </a:rPr>
              <a:t>Seamless extension of the existing CBD</a:t>
            </a:r>
            <a:endParaRPr altLang="ko-KR" lang="en-GB">
              <a:solidFill>
                <a:srgbClr val="000000"/>
              </a:solidFill>
              <a:latin charset="0" pitchFamily="2" typeface="Dax-Medium"/>
              <a:ea charset="-127" panose="020B0600000101010101" pitchFamily="34" typeface="Gulim"/>
            </a:endParaRPr>
          </a:p>
        </p:txBody>
      </p:sp>
      <p:sp>
        <p:nvSpPr>
          <p:cNvPr id="88071" name="Rectangle 20"/>
          <p:cNvSpPr>
            <a:spLocks noChangeArrowheads="1"/>
          </p:cNvSpPr>
          <p:nvPr/>
        </p:nvSpPr>
        <p:spPr bwMode="auto">
          <a:xfrm>
            <a:off x="76200" y="4506913"/>
            <a:ext cx="914400" cy="277812"/>
          </a:xfrm>
          <a:prstGeom prst="rect">
            <a:avLst/>
          </a:prstGeom>
          <a:solidFill>
            <a:srgbClr val="CCFFFF">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eaLnBrk="1" hangingPunct="1"/>
            <a:endParaRPr lang="en-US" sz="1800">
              <a:solidFill>
                <a:srgbClr val="000000"/>
              </a:solidFill>
            </a:endParaRPr>
          </a:p>
        </p:txBody>
      </p:sp>
      <p:sp>
        <p:nvSpPr>
          <p:cNvPr id="88074" name="Rectangle 19"/>
          <p:cNvSpPr>
            <a:spLocks noChangeArrowheads="1"/>
          </p:cNvSpPr>
          <p:nvPr/>
        </p:nvSpPr>
        <p:spPr bwMode="auto">
          <a:xfrm>
            <a:off x="0" y="0"/>
            <a:ext cx="9158288" cy="8540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wrap="none"/>
          <a:lstStyle>
            <a:lvl1pPr eaLnBrk="0" hangingPunct="0">
              <a:defRPr sz="2400">
                <a:solidFill>
                  <a:schemeClr val="tx1"/>
                </a:solidFill>
                <a:latin charset="0" panose="020B0604020202020204" pitchFamily="34" typeface="Arial"/>
                <a:ea charset="-128" panose="020B0600070205080204" pitchFamily="34" typeface="MS PGothic"/>
              </a:defRPr>
            </a:lvl1pPr>
            <a:lvl2pPr eaLnBrk="0" hangingPunct="0" indent="-285750" marL="742950">
              <a:defRPr sz="2400">
                <a:solidFill>
                  <a:schemeClr val="tx1"/>
                </a:solidFill>
                <a:latin charset="0" panose="020B0604020202020204" pitchFamily="34" typeface="Arial"/>
                <a:ea charset="-128" panose="020B0600070205080204" pitchFamily="34" typeface="MS PGothic"/>
              </a:defRPr>
            </a:lvl2pPr>
            <a:lvl3pPr eaLnBrk="0" hangingPunct="0" indent="-228600" marL="1143000">
              <a:defRPr sz="2400">
                <a:solidFill>
                  <a:schemeClr val="tx1"/>
                </a:solidFill>
                <a:latin charset="0" panose="020B0604020202020204" pitchFamily="34" typeface="Arial"/>
                <a:ea charset="-128" panose="020B0600070205080204" pitchFamily="34" typeface="MS PGothic"/>
              </a:defRPr>
            </a:lvl3pPr>
            <a:lvl4pPr eaLnBrk="0" hangingPunct="0" indent="-228600" marL="1600200">
              <a:defRPr sz="2400">
                <a:solidFill>
                  <a:schemeClr val="tx1"/>
                </a:solidFill>
                <a:latin charset="0" panose="020B0604020202020204" pitchFamily="34" typeface="Arial"/>
                <a:ea charset="-128" panose="020B0600070205080204" pitchFamily="34" typeface="MS PGothic"/>
              </a:defRPr>
            </a:lvl4pPr>
            <a:lvl5pPr eaLnBrk="0" hangingPunct="0" indent="-228600" marL="2057400">
              <a:defRPr sz="2400">
                <a:solidFill>
                  <a:schemeClr val="tx1"/>
                </a:solidFill>
                <a:latin charset="0" panose="020B0604020202020204" pitchFamily="34" typeface="Arial"/>
                <a:ea charset="-128" panose="020B0600070205080204" pitchFamily="34" typeface="MS PGothic"/>
              </a:defRPr>
            </a:lvl5pPr>
            <a:lvl6pPr eaLnBrk="0" fontAlgn="base" hangingPunct="0" indent="-228600" marL="2514600">
              <a:spcBef>
                <a:spcPct val="0"/>
              </a:spcBef>
              <a:spcAft>
                <a:spcPct val="0"/>
              </a:spcAft>
              <a:defRPr sz="2400">
                <a:solidFill>
                  <a:schemeClr val="tx1"/>
                </a:solidFill>
                <a:latin charset="0" panose="020B0604020202020204" pitchFamily="34" typeface="Arial"/>
                <a:ea charset="-128" panose="020B0600070205080204" pitchFamily="34" typeface="MS PGothic"/>
              </a:defRPr>
            </a:lvl6pPr>
            <a:lvl7pPr eaLnBrk="0" fontAlgn="base" hangingPunct="0" indent="-228600" marL="2971800">
              <a:spcBef>
                <a:spcPct val="0"/>
              </a:spcBef>
              <a:spcAft>
                <a:spcPct val="0"/>
              </a:spcAft>
              <a:defRPr sz="2400">
                <a:solidFill>
                  <a:schemeClr val="tx1"/>
                </a:solidFill>
                <a:latin charset="0" panose="020B0604020202020204" pitchFamily="34" typeface="Arial"/>
                <a:ea charset="-128" panose="020B0600070205080204" pitchFamily="34" typeface="MS PGothic"/>
              </a:defRPr>
            </a:lvl7pPr>
            <a:lvl8pPr eaLnBrk="0" fontAlgn="base" hangingPunct="0" indent="-228600" marL="3429000">
              <a:spcBef>
                <a:spcPct val="0"/>
              </a:spcBef>
              <a:spcAft>
                <a:spcPct val="0"/>
              </a:spcAft>
              <a:defRPr sz="2400">
                <a:solidFill>
                  <a:schemeClr val="tx1"/>
                </a:solidFill>
                <a:latin charset="0" panose="020B0604020202020204" pitchFamily="34" typeface="Arial"/>
                <a:ea charset="-128" panose="020B0600070205080204" pitchFamily="34" typeface="MS PGothic"/>
              </a:defRPr>
            </a:lvl8pPr>
            <a:lvl9pPr eaLnBrk="0" fontAlgn="base" hangingPunct="0" indent="-228600" marL="3886200">
              <a:spcBef>
                <a:spcPct val="0"/>
              </a:spcBef>
              <a:spcAft>
                <a:spcPct val="0"/>
              </a:spcAft>
              <a:defRPr sz="2400">
                <a:solidFill>
                  <a:schemeClr val="tx1"/>
                </a:solidFill>
                <a:latin charset="0" panose="020B0604020202020204" pitchFamily="34" typeface="Arial"/>
                <a:ea charset="-128" panose="020B0600070205080204" pitchFamily="34" typeface="MS PGothic"/>
              </a:defRPr>
            </a:lvl9pPr>
          </a:lstStyle>
          <a:p>
            <a:pPr algn="ctr" eaLnBrk="1" hangingPunct="1"/>
            <a:r>
              <a:rPr b="1" lang="en-US" sz="3400">
                <a:solidFill>
                  <a:srgbClr val="FFFF00"/>
                </a:solidFill>
                <a:latin charset="0" panose="020F0502020204030204" pitchFamily="34" typeface="Calibri"/>
              </a:rPr>
              <a:t>Creating a Vibrant City Centre to Support Growth</a:t>
            </a:r>
          </a:p>
        </p:txBody>
      </p:sp>
    </p:spTree>
    <p:extLst>
      <p:ext uri="{BB962C8B-B14F-4D97-AF65-F5344CB8AC3E}">
        <p14:creationId xmlns:p14="http://schemas.microsoft.com/office/powerpoint/2010/main" val="3984965938"/>
      </p:ext>
    </p:extLst>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childTnLst>
                    </p:cTn>
                  </p:par>
                  <p:par>
                    <p:cTn fill="hold" id="12" nodeType="clickPar">
                      <p:stCondLst>
                        <p:cond delay="indefinite"/>
                      </p:stCondLst>
                      <p:childTnLst>
                        <p:par>
                          <p:cTn fill="hold" id="13" nodeType="withGroup">
                            <p:stCondLst>
                              <p:cond delay="0"/>
                            </p:stCondLst>
                            <p:childTnLst>
                              <p:par>
                                <p:cTn fill="hold" id="14" nodeType="clickEffect" presetClass="entr" presetID="22" presetSubtype="4">
                                  <p:stCondLst>
                                    <p:cond delay="0"/>
                                  </p:stCondLst>
                                  <p:childTnLst>
                                    <p:set>
                                      <p:cBhvr>
                                        <p:cTn dur="1" fill="hold" id="15">
                                          <p:stCondLst>
                                            <p:cond delay="0"/>
                                          </p:stCondLst>
                                        </p:cTn>
                                        <p:tgtEl>
                                          <p:spTgt spid="480273"/>
                                        </p:tgtEl>
                                        <p:attrNameLst>
                                          <p:attrName>style.visibility</p:attrName>
                                        </p:attrNameLst>
                                      </p:cBhvr>
                                      <p:to>
                                        <p:strVal val="visible"/>
                                      </p:to>
                                    </p:set>
                                    <p:animEffect filter="wipe(down)" transition="in">
                                      <p:cBhvr>
                                        <p:cTn dur="500" id="16"/>
                                        <p:tgtEl>
                                          <p:spTgt spid="4802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7410" name="Title 8"/>
          <p:cNvSpPr txBox="1">
            <a:spLocks/>
          </p:cNvSpPr>
          <p:nvPr/>
        </p:nvSpPr>
        <p:spPr bwMode="auto">
          <a:xfrm>
            <a:off x="533400" y="0"/>
            <a:ext cx="80772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bIns="45713" lIns="91427" rIns="91427" tIns="45713"/>
          <a:lstStyle>
            <a:lvl1pPr eaLnBrk="0" hangingPunct="0">
              <a:defRPr>
                <a:solidFill>
                  <a:schemeClr val="tx1"/>
                </a:solidFill>
                <a:latin charset="0" pitchFamily="34" typeface="Arial"/>
                <a:cs charset="0" pitchFamily="34" typeface="Arial"/>
              </a:defRPr>
            </a:lvl1pPr>
            <a:lvl2pPr eaLnBrk="0" hangingPunct="0" indent="-285750" marL="742950">
              <a:defRPr>
                <a:solidFill>
                  <a:schemeClr val="tx1"/>
                </a:solidFill>
                <a:latin charset="0" pitchFamily="34" typeface="Arial"/>
                <a:cs charset="0" pitchFamily="34" typeface="Arial"/>
              </a:defRPr>
            </a:lvl2pPr>
            <a:lvl3pPr eaLnBrk="0" hangingPunct="0" indent="-228600" marL="1143000">
              <a:defRPr>
                <a:solidFill>
                  <a:schemeClr val="tx1"/>
                </a:solidFill>
                <a:latin charset="0" pitchFamily="34" typeface="Arial"/>
                <a:cs charset="0" pitchFamily="34" typeface="Arial"/>
              </a:defRPr>
            </a:lvl3pPr>
            <a:lvl4pPr eaLnBrk="0" hangingPunct="0" indent="-228600" marL="1600200">
              <a:defRPr>
                <a:solidFill>
                  <a:schemeClr val="tx1"/>
                </a:solidFill>
                <a:latin charset="0" pitchFamily="34" typeface="Arial"/>
                <a:cs charset="0" pitchFamily="34" typeface="Arial"/>
              </a:defRPr>
            </a:lvl4pPr>
            <a:lvl5pPr eaLnBrk="0" hangingPunct="0" indent="-228600" marL="2057400">
              <a:defRPr>
                <a:solidFill>
                  <a:schemeClr val="tx1"/>
                </a:solidFill>
                <a:latin charset="0" pitchFamily="34" typeface="Arial"/>
                <a:cs charset="0" pitchFamily="34" typeface="Arial"/>
              </a:defRPr>
            </a:lvl5pPr>
            <a:lvl6pPr eaLnBrk="0" fontAlgn="base" hangingPunct="0" indent="-228600" marL="2514600">
              <a:spcBef>
                <a:spcPct val="0"/>
              </a:spcBef>
              <a:spcAft>
                <a:spcPct val="0"/>
              </a:spcAft>
              <a:defRPr>
                <a:solidFill>
                  <a:schemeClr val="tx1"/>
                </a:solidFill>
                <a:latin charset="0" pitchFamily="34" typeface="Arial"/>
                <a:cs charset="0" pitchFamily="34" typeface="Arial"/>
              </a:defRPr>
            </a:lvl6pPr>
            <a:lvl7pPr eaLnBrk="0" fontAlgn="base" hangingPunct="0" indent="-228600" marL="2971800">
              <a:spcBef>
                <a:spcPct val="0"/>
              </a:spcBef>
              <a:spcAft>
                <a:spcPct val="0"/>
              </a:spcAft>
              <a:defRPr>
                <a:solidFill>
                  <a:schemeClr val="tx1"/>
                </a:solidFill>
                <a:latin charset="0" pitchFamily="34" typeface="Arial"/>
                <a:cs charset="0" pitchFamily="34" typeface="Arial"/>
              </a:defRPr>
            </a:lvl7pPr>
            <a:lvl8pPr eaLnBrk="0" fontAlgn="base" hangingPunct="0" indent="-228600" marL="3429000">
              <a:spcBef>
                <a:spcPct val="0"/>
              </a:spcBef>
              <a:spcAft>
                <a:spcPct val="0"/>
              </a:spcAft>
              <a:defRPr>
                <a:solidFill>
                  <a:schemeClr val="tx1"/>
                </a:solidFill>
                <a:latin charset="0" pitchFamily="34" typeface="Arial"/>
                <a:cs charset="0" pitchFamily="34" typeface="Arial"/>
              </a:defRPr>
            </a:lvl8pPr>
            <a:lvl9pPr eaLnBrk="0" fontAlgn="base" hangingPunct="0" indent="-228600" marL="3886200">
              <a:spcBef>
                <a:spcPct val="0"/>
              </a:spcBef>
              <a:spcAft>
                <a:spcPct val="0"/>
              </a:spcAft>
              <a:defRPr>
                <a:solidFill>
                  <a:schemeClr val="tx1"/>
                </a:solidFill>
                <a:latin charset="0" pitchFamily="34" typeface="Arial"/>
                <a:cs charset="0" pitchFamily="34" typeface="Arial"/>
              </a:defRPr>
            </a:lvl9pPr>
          </a:lstStyle>
          <a:p>
            <a:pPr algn="ctr"/>
            <a:r>
              <a:rPr b="1" lang="en-GB" sz="3200">
                <a:solidFill>
                  <a:srgbClr val="FFFFFF"/>
                </a:solidFill>
                <a:latin charset="0" pitchFamily="34" typeface="Calibri"/>
              </a:rPr>
              <a:t>Sustainable Environment: </a:t>
            </a:r>
          </a:p>
          <a:p>
            <a:pPr algn="ctr"/>
            <a:r>
              <a:rPr b="1" lang="en-GB" sz="3200">
                <a:solidFill>
                  <a:srgbClr val="FFFFFF"/>
                </a:solidFill>
                <a:latin charset="0" pitchFamily="34" typeface="Calibri"/>
              </a:rPr>
              <a:t>Clean &amp; Green Singapore</a:t>
            </a:r>
            <a:endParaRPr lang="en-GB" sz="3200">
              <a:solidFill>
                <a:srgbClr val="FFFFFF"/>
              </a:solidFill>
              <a:latin charset="0" pitchFamily="34" typeface="Calibri"/>
            </a:endParaRPr>
          </a:p>
        </p:txBody>
      </p:sp>
      <p:pic>
        <p:nvPicPr>
          <p:cNvPr descr="D:\My Pictures\dark smoke emission.mix" id="17413" name="Picture 3"/>
          <p:cNvPicPr>
            <a:picLocks noChangeArrowheads="1" noChangeAspect="1"/>
          </p:cNvPicPr>
          <p:nvPr/>
        </p:nvPicPr>
        <p:blipFill>
          <a:blip r:embed="rId3">
            <a:extLst>
              <a:ext uri="{28A0092B-C50C-407E-A947-70E740481C1C}">
                <a14:useLocalDpi xmlns:a14="http://schemas.microsoft.com/office/drawing/2010/main" val="0"/>
              </a:ext>
            </a:extLst>
          </a:blip>
          <a:srcRect b="-64" r="-117"/>
          <a:stretch>
            <a:fillRect/>
          </a:stretch>
        </p:blipFill>
        <p:spPr bwMode="auto">
          <a:xfrm>
            <a:off x="-5444" y="0"/>
            <a:ext cx="6891237" cy="684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85793" y="685800"/>
            <a:ext cx="1959269"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FFFFFF"/>
              </a:solidFill>
            </a:endParaRPr>
          </a:p>
        </p:txBody>
      </p:sp>
      <p:sp>
        <p:nvSpPr>
          <p:cNvPr id="5" name="Rectangle 4"/>
          <p:cNvSpPr/>
          <p:nvPr/>
        </p:nvSpPr>
        <p:spPr>
          <a:xfrm>
            <a:off x="1828800" y="510381"/>
            <a:ext cx="7133493" cy="2910454"/>
          </a:xfrm>
          <a:prstGeom prst="rect">
            <a:avLst/>
          </a:prstGeom>
          <a:solidFill>
            <a:schemeClr val="bg1">
              <a:lumMod val="9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spcAft>
                <a:spcPts val="600"/>
              </a:spcAft>
            </a:pPr>
            <a:r>
              <a:rPr b="1" dirty="0" lang="en-GB" sz="2800">
                <a:solidFill>
                  <a:srgbClr val="000000">
                    <a:lumMod val="65000"/>
                    <a:lumOff val="35000"/>
                  </a:srgbClr>
                </a:solidFill>
                <a:latin charset="0" pitchFamily="18" typeface="Cambria"/>
              </a:rPr>
              <a:t>..we’ve got to keep pollution down because…if you pollute one part of Singapore, you’ve polluted the whole of it</a:t>
            </a:r>
          </a:p>
          <a:p>
            <a:pPr algn="r">
              <a:defRPr/>
            </a:pPr>
            <a:r>
              <a:rPr dirty="0" i="1" lang="en-US" sz="2800">
                <a:solidFill>
                  <a:srgbClr val="000000">
                    <a:lumMod val="65000"/>
                    <a:lumOff val="35000"/>
                  </a:srgbClr>
                </a:solidFill>
                <a:latin charset="0" pitchFamily="18" typeface="Cambria"/>
              </a:rPr>
              <a:t>Lee </a:t>
            </a:r>
            <a:r>
              <a:rPr dirty="0" err="1" i="1" lang="en-US" sz="2800">
                <a:solidFill>
                  <a:srgbClr val="000000">
                    <a:lumMod val="65000"/>
                    <a:lumOff val="35000"/>
                  </a:srgbClr>
                </a:solidFill>
                <a:latin charset="0" pitchFamily="18" typeface="Cambria"/>
              </a:rPr>
              <a:t>Kuan</a:t>
            </a:r>
            <a:r>
              <a:rPr dirty="0" i="1" lang="en-US" sz="2800">
                <a:solidFill>
                  <a:srgbClr val="000000">
                    <a:lumMod val="65000"/>
                    <a:lumOff val="35000"/>
                  </a:srgbClr>
                </a:solidFill>
                <a:latin charset="0" pitchFamily="18" typeface="Cambria"/>
              </a:rPr>
              <a:t> Yew, </a:t>
            </a:r>
          </a:p>
          <a:p>
            <a:pPr algn="r">
              <a:defRPr/>
            </a:pPr>
            <a:r>
              <a:rPr dirty="0" i="1" lang="en-US" sz="2800">
                <a:solidFill>
                  <a:srgbClr val="000000">
                    <a:lumMod val="65000"/>
                    <a:lumOff val="35000"/>
                  </a:srgbClr>
                </a:solidFill>
                <a:latin charset="0" pitchFamily="18" typeface="Cambria"/>
              </a:rPr>
              <a:t>Singapore’s first prime minister</a:t>
            </a:r>
          </a:p>
        </p:txBody>
      </p:sp>
    </p:spTree>
    <p:extLst>
      <p:ext uri="{BB962C8B-B14F-4D97-AF65-F5344CB8AC3E}">
        <p14:creationId xmlns:p14="http://schemas.microsoft.com/office/powerpoint/2010/main" val="24846631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56F80A-58A1-4898-BD6A-CCBA1DB5F81A}" type="slidenum">
              <a:rPr lang="en-US" smtClean="0">
                <a:solidFill>
                  <a:srgbClr val="FFFFFF"/>
                </a:solidFill>
              </a:rPr>
              <a:pPr>
                <a:defRPr/>
              </a:pPr>
              <a:t>35</a:t>
            </a:fld>
            <a:r>
              <a:rPr lang="en-US">
                <a:solidFill>
                  <a:srgbClr val="FFFFFF"/>
                </a:solidFill>
              </a:rPr>
              <a:t> </a:t>
            </a:r>
            <a:endParaRPr lang="en-US" dirty="0">
              <a:solidFill>
                <a:srgbClr val="FFFFFF"/>
              </a:solidFill>
            </a:endParaRPr>
          </a:p>
        </p:txBody>
      </p:sp>
      <p:sp>
        <p:nvSpPr>
          <p:cNvPr id="6" name="Rectangle 5"/>
          <p:cNvSpPr/>
          <p:nvPr/>
        </p:nvSpPr>
        <p:spPr>
          <a:xfrm>
            <a:off x="762000" y="533400"/>
            <a:ext cx="7467600" cy="5189113"/>
          </a:xfrm>
          <a:prstGeom prst="rect">
            <a:avLst/>
          </a:prstGeom>
        </p:spPr>
        <p:txBody>
          <a:bodyPr wrap="square">
            <a:spAutoFit/>
          </a:bodyPr>
          <a:lstStyle/>
          <a:p>
            <a:pPr>
              <a:lnSpc>
                <a:spcPct val="90000"/>
              </a:lnSpc>
            </a:pPr>
            <a:r>
              <a:rPr lang="en-GB" sz="3600" b="1" i="1" dirty="0">
                <a:solidFill>
                  <a:srgbClr val="000000"/>
                </a:solidFill>
              </a:rPr>
              <a:t>Singapore -- a  model of balanced and pragmatic urban development</a:t>
            </a:r>
            <a:endParaRPr lang="en-GB" sz="3600" dirty="0">
              <a:solidFill>
                <a:srgbClr val="000000"/>
              </a:solidFill>
            </a:endParaRPr>
          </a:p>
          <a:p>
            <a:pPr>
              <a:lnSpc>
                <a:spcPct val="90000"/>
              </a:lnSpc>
            </a:pPr>
            <a:endParaRPr lang="en-GB" dirty="0">
              <a:solidFill>
                <a:srgbClr val="000000"/>
              </a:solidFill>
            </a:endParaRPr>
          </a:p>
          <a:p>
            <a:pPr>
              <a:lnSpc>
                <a:spcPct val="90000"/>
              </a:lnSpc>
            </a:pPr>
            <a:endParaRPr lang="en-GB" dirty="0">
              <a:solidFill>
                <a:srgbClr val="000000"/>
              </a:solidFill>
            </a:endParaRPr>
          </a:p>
          <a:p>
            <a:pPr>
              <a:lnSpc>
                <a:spcPct val="90000"/>
              </a:lnSpc>
            </a:pPr>
            <a:r>
              <a:rPr lang="en-GB" sz="2800" dirty="0">
                <a:solidFill>
                  <a:srgbClr val="000000"/>
                </a:solidFill>
              </a:rPr>
              <a:t>Resource constraints, small land area, high population density mean we need to take a balanced development approach rather than a “grow first, clean up later model”</a:t>
            </a:r>
          </a:p>
          <a:p>
            <a:pPr>
              <a:lnSpc>
                <a:spcPct val="90000"/>
              </a:lnSpc>
            </a:pPr>
            <a:endParaRPr lang="en-GB" sz="2800" dirty="0">
              <a:solidFill>
                <a:srgbClr val="000000"/>
              </a:solidFill>
            </a:endParaRPr>
          </a:p>
          <a:p>
            <a:pPr>
              <a:lnSpc>
                <a:spcPct val="90000"/>
              </a:lnSpc>
            </a:pPr>
            <a:r>
              <a:rPr lang="en-GB" sz="2800" dirty="0">
                <a:solidFill>
                  <a:srgbClr val="000000"/>
                </a:solidFill>
              </a:rPr>
              <a:t>While we grow economically, this has not been at the expense of the environment or quality of life of citizens</a:t>
            </a:r>
          </a:p>
        </p:txBody>
      </p:sp>
    </p:spTree>
    <p:extLst>
      <p:ext uri="{BB962C8B-B14F-4D97-AF65-F5344CB8AC3E}">
        <p14:creationId xmlns:p14="http://schemas.microsoft.com/office/powerpoint/2010/main" val="4015423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ishanPark"/>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939800"/>
            <a:ext cx="9144000" cy="5918200"/>
          </a:xfrm>
          <a:noFill/>
        </p:spPr>
      </p:pic>
      <p:sp>
        <p:nvSpPr>
          <p:cNvPr id="49155" name="Rectangle 3"/>
          <p:cNvSpPr>
            <a:spLocks noChangeArrowheads="1"/>
          </p:cNvSpPr>
          <p:nvPr/>
        </p:nvSpPr>
        <p:spPr bwMode="auto">
          <a:xfrm>
            <a:off x="762000" y="6283325"/>
            <a:ext cx="1890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56" name="Rectangle 4"/>
          <p:cNvSpPr>
            <a:spLocks noChangeArrowheads="1"/>
          </p:cNvSpPr>
          <p:nvPr/>
        </p:nvSpPr>
        <p:spPr bwMode="auto">
          <a:xfrm>
            <a:off x="3427413" y="6283325"/>
            <a:ext cx="2803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57" name="Rectangle 5"/>
          <p:cNvSpPr>
            <a:spLocks noChangeArrowheads="1"/>
          </p:cNvSpPr>
          <p:nvPr/>
        </p:nvSpPr>
        <p:spPr bwMode="auto">
          <a:xfrm>
            <a:off x="762000" y="6283325"/>
            <a:ext cx="1890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58" name="Rectangle 6"/>
          <p:cNvSpPr>
            <a:spLocks noChangeArrowheads="1"/>
          </p:cNvSpPr>
          <p:nvPr/>
        </p:nvSpPr>
        <p:spPr bwMode="auto">
          <a:xfrm>
            <a:off x="3427413" y="6283325"/>
            <a:ext cx="2803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59" name="Rectangle 7"/>
          <p:cNvSpPr>
            <a:spLocks noChangeArrowheads="1"/>
          </p:cNvSpPr>
          <p:nvPr/>
        </p:nvSpPr>
        <p:spPr bwMode="auto">
          <a:xfrm>
            <a:off x="762000" y="6283325"/>
            <a:ext cx="1890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60" name="Rectangle 8"/>
          <p:cNvSpPr>
            <a:spLocks noChangeArrowheads="1"/>
          </p:cNvSpPr>
          <p:nvPr/>
        </p:nvSpPr>
        <p:spPr bwMode="auto">
          <a:xfrm>
            <a:off x="3427413" y="6283325"/>
            <a:ext cx="2803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61" name="Rectangle 9"/>
          <p:cNvSpPr>
            <a:spLocks noChangeArrowheads="1"/>
          </p:cNvSpPr>
          <p:nvPr/>
        </p:nvSpPr>
        <p:spPr bwMode="auto">
          <a:xfrm>
            <a:off x="762000" y="6283325"/>
            <a:ext cx="1890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62" name="Rectangle 10"/>
          <p:cNvSpPr>
            <a:spLocks noChangeArrowheads="1"/>
          </p:cNvSpPr>
          <p:nvPr/>
        </p:nvSpPr>
        <p:spPr bwMode="auto">
          <a:xfrm>
            <a:off x="3427413" y="6283325"/>
            <a:ext cx="2803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63" name="Rectangle 11"/>
          <p:cNvSpPr>
            <a:spLocks noChangeArrowheads="1"/>
          </p:cNvSpPr>
          <p:nvPr/>
        </p:nvSpPr>
        <p:spPr bwMode="auto">
          <a:xfrm>
            <a:off x="762000" y="6283325"/>
            <a:ext cx="18907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sp>
        <p:nvSpPr>
          <p:cNvPr id="49164" name="Rectangle 12"/>
          <p:cNvSpPr>
            <a:spLocks noChangeArrowheads="1"/>
          </p:cNvSpPr>
          <p:nvPr/>
        </p:nvSpPr>
        <p:spPr bwMode="auto">
          <a:xfrm>
            <a:off x="3427413" y="6283325"/>
            <a:ext cx="2803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sz="1800">
              <a:solidFill>
                <a:prstClr val="black"/>
              </a:solidFill>
            </a:endParaRPr>
          </a:p>
        </p:txBody>
      </p:sp>
      <p:pic>
        <p:nvPicPr>
          <p:cNvPr id="49165" name="Picture 13" descr="Tic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5676900"/>
            <a:ext cx="1752600" cy="115252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66" name="Picture 14" descr="tampines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5676900"/>
            <a:ext cx="1663700" cy="114935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67" name="Picture 15" descr="4-6 (NPark@)  family_picn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045075"/>
            <a:ext cx="1336675" cy="17907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68" name="Picture 16" descr="sg buloh wetland reser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0975" y="5737225"/>
            <a:ext cx="1660525" cy="10922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9169" name="Picture 18" descr="3-12"/>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82550" y="5065713"/>
            <a:ext cx="1946275" cy="1774825"/>
          </a:xfrm>
          <a:noFill/>
          <a:ln w="15875">
            <a:solidFill>
              <a:schemeClr val="bg1"/>
            </a:solidFill>
            <a:miter lim="800000"/>
            <a:headEnd/>
            <a:tailEnd/>
          </a:ln>
        </p:spPr>
      </p:pic>
      <p:sp>
        <p:nvSpPr>
          <p:cNvPr id="49170" name="Rectangle 24"/>
          <p:cNvSpPr>
            <a:spLocks noChangeArrowheads="1"/>
          </p:cNvSpPr>
          <p:nvPr/>
        </p:nvSpPr>
        <p:spPr bwMode="auto">
          <a:xfrm>
            <a:off x="0" y="0"/>
            <a:ext cx="9158288" cy="8540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3800" b="1">
                <a:solidFill>
                  <a:srgbClr val="FFFF00"/>
                </a:solidFill>
                <a:latin typeface="Calibri" panose="020F0502020204030204" pitchFamily="34" charset="0"/>
              </a:rPr>
              <a:t>Garden City to a City-in-a-Garden</a:t>
            </a:r>
          </a:p>
        </p:txBody>
      </p:sp>
    </p:spTree>
    <p:extLst>
      <p:ext uri="{BB962C8B-B14F-4D97-AF65-F5344CB8AC3E}">
        <p14:creationId xmlns:p14="http://schemas.microsoft.com/office/powerpoint/2010/main" val="1655515737"/>
      </p:ext>
    </p:extLst>
  </p:cSld>
  <p:clrMapOvr>
    <a:masterClrMapping/>
  </p:clrMapOvr>
  <p:transition>
    <p:fade/>
  </p:transition>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http://assets.inhabitat.com/wp-content/blogs.dir/1/files/2012/04/Bishan-Park-singapore-537x357.jpg" id="46085" name="Picture 5"/>
          <p:cNvPicPr>
            <a:picLocks noChangeArrowheads="1" noChangeAspect="1"/>
          </p:cNvPicPr>
          <p:nvPr/>
        </p:nvPicPr>
        <p:blipFill rotWithShape="1">
          <a:blip cstate="email" r:embed="rId3">
            <a:extLst>
              <a:ext uri="{28A0092B-C50C-407E-A947-70E740481C1C}">
                <a14:useLocalDpi xmlns:a14="http://schemas.microsoft.com/office/drawing/2010/main"/>
              </a:ext>
            </a:extLst>
          </a:blip>
          <a:srcRect b="176"/>
          <a:stretch/>
        </p:blipFill>
        <p:spPr bwMode="auto">
          <a:xfrm>
            <a:off x="4673490" y="3993617"/>
            <a:ext cx="4165710" cy="20400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idx="10" sz="quarter" type="sldNum"/>
          </p:nvPr>
        </p:nvSpPr>
        <p:spPr>
          <a:xfrm>
            <a:off x="8719602" y="6494438"/>
            <a:ext cx="199240" cy="155496"/>
          </a:xfrm>
        </p:spPr>
        <p:txBody>
          <a:bodyPr/>
          <a:lstStyle/>
          <a:p>
            <a:pPr>
              <a:defRPr/>
            </a:pPr>
            <a:fld id="{C99A886C-2CEC-48A0-B5EA-15624022C17E}" type="slidenum">
              <a:rPr lang="en-US" smtClean="0">
                <a:solidFill>
                  <a:srgbClr val="FFFFFF"/>
                </a:solidFill>
              </a:rPr>
              <a:pPr>
                <a:defRPr/>
              </a:pPr>
              <a:t>37</a:t>
            </a:fld>
            <a:r>
              <a:rPr lang="en-US">
                <a:solidFill>
                  <a:srgbClr val="FFFFFF"/>
                </a:solidFill>
              </a:rPr>
              <a:t> </a:t>
            </a:r>
            <a:endParaRPr dirty="0" lang="en-US">
              <a:solidFill>
                <a:srgbClr val="FFFFFF"/>
              </a:solidFill>
            </a:endParaRPr>
          </a:p>
        </p:txBody>
      </p:sp>
      <p:sp>
        <p:nvSpPr>
          <p:cNvPr id="3" name="McK 2. Slide Title"/>
          <p:cNvSpPr txBox="1">
            <a:spLocks noChangeArrowheads="1"/>
          </p:cNvSpPr>
          <p:nvPr/>
        </p:nvSpPr>
        <p:spPr bwMode="auto">
          <a:xfrm>
            <a:off x="254095" y="73337"/>
            <a:ext cx="8889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defTabSz="913526" eaLnBrk="0" fontAlgn="base" hangingPunct="0" rtl="0">
              <a:spcBef>
                <a:spcPct val="0"/>
              </a:spcBef>
              <a:spcAft>
                <a:spcPct val="0"/>
              </a:spcAft>
              <a:defRPr b="1" sz="2400">
                <a:solidFill>
                  <a:schemeClr val="tx2"/>
                </a:solidFill>
                <a:latin typeface="+mj-lt"/>
                <a:ea typeface="+mj-ea"/>
                <a:cs typeface="+mj-cs"/>
              </a:defRPr>
            </a:lvl1pPr>
            <a:lvl2pPr algn="l" defTabSz="913526" eaLnBrk="0" fontAlgn="base" hangingPunct="0" rtl="0">
              <a:spcBef>
                <a:spcPct val="0"/>
              </a:spcBef>
              <a:spcAft>
                <a:spcPct val="0"/>
              </a:spcAft>
              <a:defRPr b="1" sz="2400">
                <a:solidFill>
                  <a:schemeClr val="tx2"/>
                </a:solidFill>
                <a:latin charset="0" pitchFamily="34" typeface="Arial"/>
              </a:defRPr>
            </a:lvl2pPr>
            <a:lvl3pPr algn="l" defTabSz="913526" eaLnBrk="0" fontAlgn="base" hangingPunct="0" rtl="0">
              <a:spcBef>
                <a:spcPct val="0"/>
              </a:spcBef>
              <a:spcAft>
                <a:spcPct val="0"/>
              </a:spcAft>
              <a:defRPr b="1" sz="2400">
                <a:solidFill>
                  <a:schemeClr val="tx2"/>
                </a:solidFill>
                <a:latin charset="0" pitchFamily="34" typeface="Arial"/>
              </a:defRPr>
            </a:lvl3pPr>
            <a:lvl4pPr algn="l" defTabSz="913526" eaLnBrk="0" fontAlgn="base" hangingPunct="0" rtl="0">
              <a:spcBef>
                <a:spcPct val="0"/>
              </a:spcBef>
              <a:spcAft>
                <a:spcPct val="0"/>
              </a:spcAft>
              <a:defRPr b="1" sz="2400">
                <a:solidFill>
                  <a:schemeClr val="tx2"/>
                </a:solidFill>
                <a:latin charset="0" pitchFamily="34" typeface="Arial"/>
              </a:defRPr>
            </a:lvl4pPr>
            <a:lvl5pPr algn="l" defTabSz="913526" eaLnBrk="0" fontAlgn="base" hangingPunct="0" rtl="0">
              <a:spcBef>
                <a:spcPct val="0"/>
              </a:spcBef>
              <a:spcAft>
                <a:spcPct val="0"/>
              </a:spcAft>
              <a:defRPr b="1" sz="2400">
                <a:solidFill>
                  <a:schemeClr val="tx2"/>
                </a:solidFill>
                <a:latin charset="0" pitchFamily="34" typeface="Arial"/>
              </a:defRPr>
            </a:lvl5pPr>
            <a:lvl6pPr algn="l" defTabSz="913526" fontAlgn="base" marL="466481" rtl="0">
              <a:spcBef>
                <a:spcPct val="0"/>
              </a:spcBef>
              <a:spcAft>
                <a:spcPct val="0"/>
              </a:spcAft>
              <a:defRPr b="1" sz="1900">
                <a:solidFill>
                  <a:schemeClr val="tx2"/>
                </a:solidFill>
                <a:latin charset="0" pitchFamily="34" typeface="Arial"/>
              </a:defRPr>
            </a:lvl6pPr>
            <a:lvl7pPr algn="l" defTabSz="913526" fontAlgn="base" marL="932962" rtl="0">
              <a:spcBef>
                <a:spcPct val="0"/>
              </a:spcBef>
              <a:spcAft>
                <a:spcPct val="0"/>
              </a:spcAft>
              <a:defRPr b="1" sz="1900">
                <a:solidFill>
                  <a:schemeClr val="tx2"/>
                </a:solidFill>
                <a:latin charset="0" pitchFamily="34" typeface="Arial"/>
              </a:defRPr>
            </a:lvl7pPr>
            <a:lvl8pPr algn="l" defTabSz="913526" fontAlgn="base" marL="1399443" rtl="0">
              <a:spcBef>
                <a:spcPct val="0"/>
              </a:spcBef>
              <a:spcAft>
                <a:spcPct val="0"/>
              </a:spcAft>
              <a:defRPr b="1" sz="1900">
                <a:solidFill>
                  <a:schemeClr val="tx2"/>
                </a:solidFill>
                <a:latin charset="0" pitchFamily="34" typeface="Arial"/>
              </a:defRPr>
            </a:lvl8pPr>
            <a:lvl9pPr algn="l" defTabSz="913526" fontAlgn="base" marL="1865925" rtl="0">
              <a:spcBef>
                <a:spcPct val="0"/>
              </a:spcBef>
              <a:spcAft>
                <a:spcPct val="0"/>
              </a:spcAft>
              <a:defRPr b="1" sz="1900">
                <a:solidFill>
                  <a:schemeClr val="tx2"/>
                </a:solidFill>
                <a:latin charset="0" pitchFamily="34" typeface="Arial"/>
              </a:defRPr>
            </a:lvl9pPr>
          </a:lstStyle>
          <a:p>
            <a:r>
              <a:rPr dirty="0" lang="en-US" sz="3000">
                <a:solidFill>
                  <a:srgbClr val="002960"/>
                </a:solidFill>
              </a:rPr>
              <a:t>Green &amp; Blue Connectors</a:t>
            </a:r>
          </a:p>
        </p:txBody>
      </p:sp>
      <p:pic>
        <p:nvPicPr>
          <p:cNvPr id="46082" name="Picture 2"/>
          <p:cNvPicPr>
            <a:picLocks noChangeArrowheads="1"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7670" y="1862920"/>
            <a:ext cx="4194162" cy="210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4" name="TextBox 3"/>
          <p:cNvSpPr txBox="1"/>
          <p:nvPr/>
        </p:nvSpPr>
        <p:spPr>
          <a:xfrm>
            <a:off x="2438033" y="3707472"/>
            <a:ext cx="2160240" cy="307777"/>
          </a:xfrm>
          <a:prstGeom prst="rect">
            <a:avLst/>
          </a:prstGeom>
          <a:noFill/>
        </p:spPr>
        <p:txBody>
          <a:bodyPr rtlCol="0" wrap="square">
            <a:spAutoFit/>
          </a:bodyPr>
          <a:lstStyle/>
          <a:p>
            <a:pPr algn="r"/>
            <a:r>
              <a:rPr b="1" dirty="0" lang="en-US" sz="1400">
                <a:solidFill>
                  <a:srgbClr val="FFFFFF"/>
                </a:solidFill>
                <a:latin charset="0" pitchFamily="34" typeface="Arial Narrow"/>
              </a:rPr>
              <a:t>Alexandra Canal</a:t>
            </a:r>
            <a:endParaRPr b="1" dirty="0" lang="en-SG" sz="1400">
              <a:solidFill>
                <a:srgbClr val="FFFFFF"/>
              </a:solidFill>
              <a:latin charset="0" pitchFamily="34" typeface="Arial Narrow"/>
            </a:endParaRPr>
          </a:p>
        </p:txBody>
      </p:sp>
      <p:pic>
        <p:nvPicPr>
          <p:cNvPr id="46083" name="Picture 3"/>
          <p:cNvPicPr>
            <a:picLocks noChangeArrowheads="1"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6678" y="4002652"/>
            <a:ext cx="4182145" cy="203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7" name="TextBox 6"/>
          <p:cNvSpPr txBox="1"/>
          <p:nvPr/>
        </p:nvSpPr>
        <p:spPr>
          <a:xfrm>
            <a:off x="1846831" y="5736852"/>
            <a:ext cx="2740074" cy="307777"/>
          </a:xfrm>
          <a:prstGeom prst="rect">
            <a:avLst/>
          </a:prstGeom>
          <a:noFill/>
        </p:spPr>
        <p:txBody>
          <a:bodyPr rtlCol="0" wrap="square">
            <a:spAutoFit/>
          </a:bodyPr>
          <a:lstStyle/>
          <a:p>
            <a:pPr algn="r"/>
            <a:r>
              <a:rPr b="1" dirty="0" err="1" lang="en-US" sz="1400">
                <a:solidFill>
                  <a:srgbClr val="FFFFFF"/>
                </a:solidFill>
                <a:latin charset="0" pitchFamily="34" typeface="Arial Narrow"/>
              </a:rPr>
              <a:t>Seng</a:t>
            </a:r>
            <a:r>
              <a:rPr b="1" dirty="0" lang="en-US" sz="1400">
                <a:solidFill>
                  <a:srgbClr val="FFFFFF"/>
                </a:solidFill>
                <a:latin charset="0" pitchFamily="34" typeface="Arial Narrow"/>
              </a:rPr>
              <a:t> Kang Floating Wetland</a:t>
            </a:r>
            <a:endParaRPr b="1" dirty="0" lang="en-SG" sz="1400">
              <a:solidFill>
                <a:srgbClr val="FFFFFF"/>
              </a:solidFill>
              <a:latin charset="0" pitchFamily="34" typeface="Arial Narrow"/>
            </a:endParaRPr>
          </a:p>
        </p:txBody>
      </p:sp>
      <p:pic>
        <p:nvPicPr>
          <p:cNvPr id="46086" name="Picture 6"/>
          <p:cNvPicPr>
            <a:picLocks noChangeArrowheads="1"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667598" y="1853590"/>
            <a:ext cx="4194162" cy="210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11" name="TextBox 10"/>
          <p:cNvSpPr txBox="1"/>
          <p:nvPr/>
        </p:nvSpPr>
        <p:spPr>
          <a:xfrm>
            <a:off x="7167292" y="3669914"/>
            <a:ext cx="1740768" cy="307777"/>
          </a:xfrm>
          <a:prstGeom prst="rect">
            <a:avLst/>
          </a:prstGeom>
          <a:noFill/>
        </p:spPr>
        <p:txBody>
          <a:bodyPr rtlCol="0" wrap="square">
            <a:spAutoFit/>
          </a:bodyPr>
          <a:lstStyle/>
          <a:p>
            <a:pPr algn="r"/>
            <a:r>
              <a:rPr b="1" dirty="0" err="1" lang="en-US" sz="1400">
                <a:solidFill>
                  <a:srgbClr val="FFFFFF"/>
                </a:solidFill>
                <a:latin charset="0" pitchFamily="34" typeface="Arial Narrow"/>
              </a:rPr>
              <a:t>Pandan</a:t>
            </a:r>
            <a:r>
              <a:rPr b="1" dirty="0" lang="en-US" sz="1400">
                <a:solidFill>
                  <a:srgbClr val="FFFFFF"/>
                </a:solidFill>
                <a:latin charset="0" pitchFamily="34" typeface="Arial Narrow"/>
              </a:rPr>
              <a:t> Reservoir</a:t>
            </a:r>
            <a:endParaRPr b="1" dirty="0" lang="en-SG" sz="1400">
              <a:solidFill>
                <a:srgbClr val="FFFFFF"/>
              </a:solidFill>
              <a:latin charset="0" pitchFamily="34" typeface="Arial Narrow"/>
            </a:endParaRPr>
          </a:p>
        </p:txBody>
      </p:sp>
      <p:sp>
        <p:nvSpPr>
          <p:cNvPr id="14" name="TextBox 13"/>
          <p:cNvSpPr txBox="1"/>
          <p:nvPr/>
        </p:nvSpPr>
        <p:spPr>
          <a:xfrm>
            <a:off x="267179" y="508541"/>
            <a:ext cx="5899377" cy="1477328"/>
          </a:xfrm>
          <a:prstGeom prst="rect">
            <a:avLst/>
          </a:prstGeom>
          <a:noFill/>
        </p:spPr>
        <p:txBody>
          <a:bodyPr rtlCol="0" wrap="square">
            <a:spAutoFit/>
          </a:bodyPr>
          <a:lstStyle/>
          <a:p>
            <a:pPr indent="-171450" marL="171450">
              <a:spcAft>
                <a:spcPts val="600"/>
              </a:spcAft>
              <a:buFont charset="0" pitchFamily="34" typeface="Arial"/>
              <a:buChar char="•"/>
            </a:pPr>
            <a:r>
              <a:rPr dirty="0" lang="en-US" sz="2000">
                <a:solidFill>
                  <a:srgbClr val="000000"/>
                </a:solidFill>
              </a:rPr>
              <a:t>Transforming into a City of Gardens and Water</a:t>
            </a:r>
          </a:p>
          <a:p>
            <a:pPr indent="-171450" marL="171450">
              <a:spcAft>
                <a:spcPts val="600"/>
              </a:spcAft>
              <a:buFont charset="0" pitchFamily="34" typeface="Arial"/>
              <a:buChar char="•"/>
            </a:pPr>
            <a:r>
              <a:rPr dirty="0" lang="en-US" sz="2000">
                <a:solidFill>
                  <a:srgbClr val="000000"/>
                </a:solidFill>
              </a:rPr>
              <a:t>The ABC </a:t>
            </a:r>
            <a:r>
              <a:rPr dirty="0" err="1" lang="en-US" sz="2000">
                <a:solidFill>
                  <a:srgbClr val="000000"/>
                </a:solidFill>
              </a:rPr>
              <a:t>Programme</a:t>
            </a:r>
            <a:endParaRPr dirty="0" lang="en-US" sz="2000">
              <a:solidFill>
                <a:srgbClr val="000000"/>
              </a:solidFill>
            </a:endParaRPr>
          </a:p>
          <a:p>
            <a:pPr indent="-171450" marL="171450">
              <a:spcAft>
                <a:spcPts val="600"/>
              </a:spcAft>
              <a:buFont charset="0" pitchFamily="34" typeface="Arial"/>
              <a:buChar char="•"/>
            </a:pPr>
            <a:r>
              <a:rPr dirty="0" lang="en-US" sz="2000">
                <a:solidFill>
                  <a:srgbClr val="000000"/>
                </a:solidFill>
              </a:rPr>
              <a:t>Water is now an environment asset, not just a resource</a:t>
            </a:r>
          </a:p>
        </p:txBody>
      </p:sp>
      <p:sp>
        <p:nvSpPr>
          <p:cNvPr id="9" name="TextBox 8"/>
          <p:cNvSpPr txBox="1"/>
          <p:nvPr/>
        </p:nvSpPr>
        <p:spPr>
          <a:xfrm>
            <a:off x="6153472" y="5737019"/>
            <a:ext cx="2740074" cy="307777"/>
          </a:xfrm>
          <a:prstGeom prst="rect">
            <a:avLst/>
          </a:prstGeom>
          <a:noFill/>
        </p:spPr>
        <p:txBody>
          <a:bodyPr rtlCol="0" wrap="square">
            <a:spAutoFit/>
          </a:bodyPr>
          <a:lstStyle/>
          <a:p>
            <a:pPr algn="r"/>
            <a:r>
              <a:rPr b="1" dirty="0" err="1" lang="en-US" sz="1400">
                <a:solidFill>
                  <a:srgbClr val="FFFFFF"/>
                </a:solidFill>
                <a:latin charset="0" pitchFamily="34" typeface="Arial Narrow"/>
              </a:rPr>
              <a:t>Bishan</a:t>
            </a:r>
            <a:r>
              <a:rPr b="1" dirty="0" lang="en-US" sz="1400">
                <a:solidFill>
                  <a:srgbClr val="FFFFFF"/>
                </a:solidFill>
                <a:latin charset="0" pitchFamily="34" typeface="Arial Narrow"/>
              </a:rPr>
              <a:t> – Ang Mo Kio Park</a:t>
            </a:r>
            <a:endParaRPr b="1" dirty="0" lang="en-SG" sz="1400">
              <a:solidFill>
                <a:srgbClr val="FFFFFF"/>
              </a:solidFill>
              <a:latin charset="0" pitchFamily="34" typeface="Arial Narrow"/>
            </a:endParaRPr>
          </a:p>
        </p:txBody>
      </p:sp>
      <p:grpSp>
        <p:nvGrpSpPr>
          <p:cNvPr id="5" name="Group 4"/>
          <p:cNvGrpSpPr/>
          <p:nvPr/>
        </p:nvGrpSpPr>
        <p:grpSpPr>
          <a:xfrm>
            <a:off x="6371157" y="675843"/>
            <a:ext cx="2536903" cy="952957"/>
            <a:chOff x="5470344" y="247700"/>
            <a:chExt cx="3438227" cy="1291528"/>
          </a:xfrm>
        </p:grpSpPr>
        <p:pic>
          <p:nvPicPr>
            <p:cNvPr id="46088" name="Picture 8"/>
            <p:cNvPicPr>
              <a:picLocks noChangeArrowheads="1" noChangeAspect="1"/>
            </p:cNvPicPr>
            <p:nvPr/>
          </p:nvPicPr>
          <p:blipFill>
            <a:blip cstate="email" r:embed="rId7">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5470344" y="247700"/>
              <a:ext cx="2169532" cy="87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46099" name="Picture 19"/>
            <p:cNvPicPr>
              <a:picLocks noChangeArrowheads="1" noChangeAspect="1"/>
            </p:cNvPicPr>
            <p:nvPr/>
          </p:nvPicPr>
          <p:blipFill>
            <a:blip cstate="email" r:embed="rId8">
              <a:extLst>
                <a:ext uri="{28A0092B-C50C-407E-A947-70E740481C1C}">
                  <a14:useLocalDpi xmlns:a14="http://schemas.microsoft.com/office/drawing/2010/main"/>
                </a:ext>
              </a:extLst>
            </a:blip>
            <a:srcRect/>
            <a:stretch>
              <a:fillRect/>
            </a:stretch>
          </p:blipFill>
          <p:spPr bwMode="auto">
            <a:xfrm>
              <a:off x="6590986" y="995353"/>
              <a:ext cx="2317585" cy="5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grpSp>
    </p:spTree>
    <p:extLst>
      <p:ext uri="{BB962C8B-B14F-4D97-AF65-F5344CB8AC3E}">
        <p14:creationId xmlns:p14="http://schemas.microsoft.com/office/powerpoint/2010/main" val="3222290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7" y="1124744"/>
            <a:ext cx="3778407" cy="23762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00" y="1095638"/>
            <a:ext cx="3614628" cy="24053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39" y="3875838"/>
            <a:ext cx="3751627" cy="298216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545" y="3875838"/>
            <a:ext cx="3976216" cy="2982162"/>
          </a:xfrm>
          <a:prstGeom prst="rect">
            <a:avLst/>
          </a:prstGeom>
        </p:spPr>
      </p:pic>
      <p:sp>
        <p:nvSpPr>
          <p:cNvPr id="6" name="TextBox 5"/>
          <p:cNvSpPr txBox="1"/>
          <p:nvPr/>
        </p:nvSpPr>
        <p:spPr>
          <a:xfrm>
            <a:off x="246926" y="200337"/>
            <a:ext cx="6094104" cy="707886"/>
          </a:xfrm>
          <a:prstGeom prst="rect">
            <a:avLst/>
          </a:prstGeom>
          <a:noFill/>
        </p:spPr>
        <p:txBody>
          <a:bodyPr wrap="none" rtlCol="0">
            <a:spAutoFit/>
          </a:bodyPr>
          <a:lstStyle/>
          <a:p>
            <a:r>
              <a:rPr lang="en-US" sz="4000" dirty="0">
                <a:solidFill>
                  <a:srgbClr val="000000"/>
                </a:solidFill>
              </a:rPr>
              <a:t>HERITAGE &amp; CONSERVATION</a:t>
            </a:r>
          </a:p>
        </p:txBody>
      </p:sp>
    </p:spTree>
    <p:extLst>
      <p:ext uri="{BB962C8B-B14F-4D97-AF65-F5344CB8AC3E}">
        <p14:creationId xmlns:p14="http://schemas.microsoft.com/office/powerpoint/2010/main" val="2866871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39</a:t>
            </a:fld>
            <a:r>
              <a:rPr lang="en-US">
                <a:solidFill>
                  <a:srgbClr val="FFFFFF"/>
                </a:solidFill>
              </a:rPr>
              <a:t> </a:t>
            </a:r>
            <a:endParaRPr lang="en-US" dirty="0">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88" y="574327"/>
            <a:ext cx="4554431" cy="2590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352800"/>
            <a:ext cx="4494319" cy="292653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8413" y="3165126"/>
            <a:ext cx="4152276" cy="31142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413" y="406664"/>
            <a:ext cx="4148528" cy="2729731"/>
          </a:xfrm>
          <a:prstGeom prst="rect">
            <a:avLst/>
          </a:prstGeom>
        </p:spPr>
      </p:pic>
      <p:sp>
        <p:nvSpPr>
          <p:cNvPr id="9" name="TextBox 8"/>
          <p:cNvSpPr txBox="1"/>
          <p:nvPr/>
        </p:nvSpPr>
        <p:spPr>
          <a:xfrm>
            <a:off x="168488" y="51107"/>
            <a:ext cx="4113627" cy="523220"/>
          </a:xfrm>
          <a:prstGeom prst="rect">
            <a:avLst/>
          </a:prstGeom>
          <a:noFill/>
        </p:spPr>
        <p:txBody>
          <a:bodyPr wrap="none" rtlCol="0">
            <a:spAutoFit/>
          </a:bodyPr>
          <a:lstStyle/>
          <a:p>
            <a:r>
              <a:rPr lang="en-US" sz="2800" b="1" dirty="0">
                <a:solidFill>
                  <a:srgbClr val="000000"/>
                </a:solidFill>
              </a:rPr>
              <a:t>PUBLIC INSTITUTIONS</a:t>
            </a:r>
          </a:p>
        </p:txBody>
      </p:sp>
    </p:spTree>
    <p:extLst>
      <p:ext uri="{BB962C8B-B14F-4D97-AF65-F5344CB8AC3E}">
        <p14:creationId xmlns:p14="http://schemas.microsoft.com/office/powerpoint/2010/main" val="2524138788"/>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0" sz="quarter" type="sldNum"/>
          </p:nvPr>
        </p:nvSpPr>
        <p:spPr/>
        <p:txBody>
          <a:bodyPr/>
          <a:lstStyle/>
          <a:p>
            <a:pPr>
              <a:defRPr/>
            </a:pPr>
            <a:fld id="{C99A886C-2CEC-48A0-B5EA-15624022C17E}" type="slidenum">
              <a:rPr lang="en-US" smtClean="0">
                <a:solidFill>
                  <a:srgbClr val="FFFFFF"/>
                </a:solidFill>
              </a:rPr>
              <a:pPr>
                <a:defRPr/>
              </a:pPr>
              <a:t>4</a:t>
            </a:fld>
            <a:r>
              <a:rPr lang="en-US">
                <a:solidFill>
                  <a:srgbClr val="FFFFFF"/>
                </a:solidFill>
              </a:rPr>
              <a:t> </a:t>
            </a:r>
            <a:endParaRPr dirty="0" lang="en-US">
              <a:solidFill>
                <a:srgbClr val="FFFFFF"/>
              </a:solidFill>
            </a:endParaRPr>
          </a:p>
        </p:txBody>
      </p:sp>
      <p:pic>
        <p:nvPicPr>
          <p:cNvPr descr="singapore1024" id="5" name="Picture 2"/>
          <p:cNvPicPr>
            <a:picLocks noChangeArrowheads="1" noChangeAspect="1"/>
          </p:cNvPicPr>
          <p:nvPr/>
        </p:nvPicPr>
        <p:blipFill rotWithShape="1">
          <a:blip r:embed="rId3">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b="-22" r="12"/>
          <a:stretch/>
        </p:blipFill>
        <p:spPr bwMode="auto">
          <a:xfrm>
            <a:off x="0" y="730920"/>
            <a:ext cx="9151327"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cK 2. Slide Title"/>
          <p:cNvSpPr txBox="1">
            <a:spLocks noChangeArrowheads="1"/>
          </p:cNvSpPr>
          <p:nvPr/>
        </p:nvSpPr>
        <p:spPr bwMode="auto">
          <a:xfrm>
            <a:off x="119406" y="51214"/>
            <a:ext cx="6277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algn="l" defTabSz="913526" eaLnBrk="0" fontAlgn="base" hangingPunct="0" rtl="0">
              <a:spcBef>
                <a:spcPct val="0"/>
              </a:spcBef>
              <a:spcAft>
                <a:spcPct val="0"/>
              </a:spcAft>
              <a:defRPr b="1" sz="2400">
                <a:solidFill>
                  <a:schemeClr val="tx2"/>
                </a:solidFill>
                <a:latin typeface="+mj-lt"/>
                <a:ea typeface="+mj-ea"/>
                <a:cs typeface="+mj-cs"/>
              </a:defRPr>
            </a:lvl1pPr>
            <a:lvl2pPr algn="l" defTabSz="913526" eaLnBrk="0" fontAlgn="base" hangingPunct="0" rtl="0">
              <a:spcBef>
                <a:spcPct val="0"/>
              </a:spcBef>
              <a:spcAft>
                <a:spcPct val="0"/>
              </a:spcAft>
              <a:defRPr b="1" sz="2400">
                <a:solidFill>
                  <a:schemeClr val="tx2"/>
                </a:solidFill>
                <a:latin charset="0" pitchFamily="34" typeface="Arial"/>
              </a:defRPr>
            </a:lvl2pPr>
            <a:lvl3pPr algn="l" defTabSz="913526" eaLnBrk="0" fontAlgn="base" hangingPunct="0" rtl="0">
              <a:spcBef>
                <a:spcPct val="0"/>
              </a:spcBef>
              <a:spcAft>
                <a:spcPct val="0"/>
              </a:spcAft>
              <a:defRPr b="1" sz="2400">
                <a:solidFill>
                  <a:schemeClr val="tx2"/>
                </a:solidFill>
                <a:latin charset="0" pitchFamily="34" typeface="Arial"/>
              </a:defRPr>
            </a:lvl3pPr>
            <a:lvl4pPr algn="l" defTabSz="913526" eaLnBrk="0" fontAlgn="base" hangingPunct="0" rtl="0">
              <a:spcBef>
                <a:spcPct val="0"/>
              </a:spcBef>
              <a:spcAft>
                <a:spcPct val="0"/>
              </a:spcAft>
              <a:defRPr b="1" sz="2400">
                <a:solidFill>
                  <a:schemeClr val="tx2"/>
                </a:solidFill>
                <a:latin charset="0" pitchFamily="34" typeface="Arial"/>
              </a:defRPr>
            </a:lvl4pPr>
            <a:lvl5pPr algn="l" defTabSz="913526" eaLnBrk="0" fontAlgn="base" hangingPunct="0" rtl="0">
              <a:spcBef>
                <a:spcPct val="0"/>
              </a:spcBef>
              <a:spcAft>
                <a:spcPct val="0"/>
              </a:spcAft>
              <a:defRPr b="1" sz="2400">
                <a:solidFill>
                  <a:schemeClr val="tx2"/>
                </a:solidFill>
                <a:latin charset="0" pitchFamily="34" typeface="Arial"/>
              </a:defRPr>
            </a:lvl5pPr>
            <a:lvl6pPr algn="l" defTabSz="913526" fontAlgn="base" marL="466481" rtl="0">
              <a:spcBef>
                <a:spcPct val="0"/>
              </a:spcBef>
              <a:spcAft>
                <a:spcPct val="0"/>
              </a:spcAft>
              <a:defRPr b="1" sz="1900">
                <a:solidFill>
                  <a:schemeClr val="tx2"/>
                </a:solidFill>
                <a:latin charset="0" pitchFamily="34" typeface="Arial"/>
              </a:defRPr>
            </a:lvl6pPr>
            <a:lvl7pPr algn="l" defTabSz="913526" fontAlgn="base" marL="932962" rtl="0">
              <a:spcBef>
                <a:spcPct val="0"/>
              </a:spcBef>
              <a:spcAft>
                <a:spcPct val="0"/>
              </a:spcAft>
              <a:defRPr b="1" sz="1900">
                <a:solidFill>
                  <a:schemeClr val="tx2"/>
                </a:solidFill>
                <a:latin charset="0" pitchFamily="34" typeface="Arial"/>
              </a:defRPr>
            </a:lvl7pPr>
            <a:lvl8pPr algn="l" defTabSz="913526" fontAlgn="base" marL="1399443" rtl="0">
              <a:spcBef>
                <a:spcPct val="0"/>
              </a:spcBef>
              <a:spcAft>
                <a:spcPct val="0"/>
              </a:spcAft>
              <a:defRPr b="1" sz="1900">
                <a:solidFill>
                  <a:schemeClr val="tx2"/>
                </a:solidFill>
                <a:latin charset="0" pitchFamily="34" typeface="Arial"/>
              </a:defRPr>
            </a:lvl8pPr>
            <a:lvl9pPr algn="l" defTabSz="913526" fontAlgn="base" marL="1865925" rtl="0">
              <a:spcBef>
                <a:spcPct val="0"/>
              </a:spcBef>
              <a:spcAft>
                <a:spcPct val="0"/>
              </a:spcAft>
              <a:defRPr b="1" sz="1900">
                <a:solidFill>
                  <a:schemeClr val="tx2"/>
                </a:solidFill>
                <a:latin charset="0" pitchFamily="34" typeface="Arial"/>
              </a:defRPr>
            </a:lvl9pPr>
          </a:lstStyle>
          <a:p>
            <a:r>
              <a:rPr dirty="0" lang="en-US" sz="3000"/>
              <a:t>Our Constraints</a:t>
            </a:r>
          </a:p>
        </p:txBody>
      </p:sp>
      <p:sp>
        <p:nvSpPr>
          <p:cNvPr id="9" name="TextBox 8"/>
          <p:cNvSpPr txBox="1"/>
          <p:nvPr/>
        </p:nvSpPr>
        <p:spPr>
          <a:xfrm>
            <a:off x="1590486" y="1772816"/>
            <a:ext cx="2736305" cy="615553"/>
          </a:xfrm>
          <a:prstGeom prst="rect">
            <a:avLst/>
          </a:prstGeom>
          <a:noFill/>
        </p:spPr>
        <p:txBody>
          <a:bodyPr rtlCol="0" wrap="square">
            <a:spAutoFit/>
          </a:bodyPr>
          <a:lstStyle/>
          <a:p>
            <a:r>
              <a:rPr b="1" dirty="0" lang="en-US" sz="3400">
                <a:solidFill>
                  <a:srgbClr val="C00000"/>
                </a:solidFill>
              </a:rPr>
              <a:t>CITY-STATE</a:t>
            </a:r>
            <a:endParaRPr b="1" dirty="0" lang="en-SG" sz="3400">
              <a:solidFill>
                <a:srgbClr val="C00000"/>
              </a:solidFill>
            </a:endParaRPr>
          </a:p>
        </p:txBody>
      </p:sp>
      <p:sp>
        <p:nvSpPr>
          <p:cNvPr id="11" name="TextBox 10"/>
          <p:cNvSpPr txBox="1"/>
          <p:nvPr/>
        </p:nvSpPr>
        <p:spPr>
          <a:xfrm>
            <a:off x="5292080" y="3593340"/>
            <a:ext cx="2952327" cy="492443"/>
          </a:xfrm>
          <a:prstGeom prst="rect">
            <a:avLst/>
          </a:prstGeom>
          <a:noFill/>
        </p:spPr>
        <p:txBody>
          <a:bodyPr rtlCol="0" wrap="square">
            <a:spAutoFit/>
          </a:bodyPr>
          <a:lstStyle/>
          <a:p>
            <a:pPr algn="ctr"/>
            <a:r>
              <a:rPr b="1" dirty="0" lang="en-US" sz="2600">
                <a:solidFill>
                  <a:srgbClr val="C00000"/>
                </a:solidFill>
              </a:rPr>
              <a:t>Limited land area</a:t>
            </a:r>
            <a:endParaRPr b="1" dirty="0" lang="en-SG" sz="2600">
              <a:solidFill>
                <a:srgbClr val="C00000"/>
              </a:solidFill>
            </a:endParaRPr>
          </a:p>
        </p:txBody>
      </p:sp>
      <p:sp>
        <p:nvSpPr>
          <p:cNvPr id="12" name="TextBox 11"/>
          <p:cNvSpPr txBox="1"/>
          <p:nvPr/>
        </p:nvSpPr>
        <p:spPr>
          <a:xfrm>
            <a:off x="2958638" y="3079970"/>
            <a:ext cx="1699007" cy="400110"/>
          </a:xfrm>
          <a:prstGeom prst="rect">
            <a:avLst/>
          </a:prstGeom>
          <a:noFill/>
        </p:spPr>
        <p:txBody>
          <a:bodyPr rtlCol="0" wrap="square">
            <a:spAutoFit/>
          </a:bodyPr>
          <a:lstStyle/>
          <a:p>
            <a:r>
              <a:rPr dirty="0" lang="en-US" sz="2000">
                <a:solidFill>
                  <a:schemeClr val="tx1">
                    <a:lumMod val="75000"/>
                    <a:lumOff val="25000"/>
                  </a:schemeClr>
                </a:solidFill>
              </a:rPr>
              <a:t>No hinterland</a:t>
            </a:r>
            <a:endParaRPr dirty="0" lang="en-SG" sz="2000">
              <a:solidFill>
                <a:schemeClr val="tx1">
                  <a:lumMod val="75000"/>
                  <a:lumOff val="25000"/>
                </a:schemeClr>
              </a:solidFill>
            </a:endParaRPr>
          </a:p>
        </p:txBody>
      </p:sp>
      <p:sp>
        <p:nvSpPr>
          <p:cNvPr id="13" name="TextBox 12"/>
          <p:cNvSpPr txBox="1"/>
          <p:nvPr/>
        </p:nvSpPr>
        <p:spPr>
          <a:xfrm>
            <a:off x="4211960" y="2177569"/>
            <a:ext cx="2952328" cy="954107"/>
          </a:xfrm>
          <a:prstGeom prst="rect">
            <a:avLst/>
          </a:prstGeom>
          <a:noFill/>
        </p:spPr>
        <p:txBody>
          <a:bodyPr rtlCol="0" wrap="square">
            <a:spAutoFit/>
          </a:bodyPr>
          <a:lstStyle/>
          <a:p>
            <a:pPr algn="ctr"/>
            <a:r>
              <a:rPr b="1" dirty="0" lang="en-US" sz="2800">
                <a:solidFill>
                  <a:srgbClr val="C00000"/>
                </a:solidFill>
              </a:rPr>
              <a:t>No natural resources</a:t>
            </a:r>
            <a:endParaRPr b="1" dirty="0" lang="en-SG" sz="2800">
              <a:solidFill>
                <a:srgbClr val="C00000"/>
              </a:solidFill>
            </a:endParaRPr>
          </a:p>
        </p:txBody>
      </p:sp>
      <p:sp>
        <p:nvSpPr>
          <p:cNvPr id="14" name="TextBox 13"/>
          <p:cNvSpPr txBox="1"/>
          <p:nvPr/>
        </p:nvSpPr>
        <p:spPr>
          <a:xfrm>
            <a:off x="567932" y="3239397"/>
            <a:ext cx="1730259" cy="707886"/>
          </a:xfrm>
          <a:prstGeom prst="rect">
            <a:avLst/>
          </a:prstGeom>
          <a:noFill/>
        </p:spPr>
        <p:txBody>
          <a:bodyPr rtlCol="0" wrap="square">
            <a:spAutoFit/>
          </a:bodyPr>
          <a:lstStyle/>
          <a:p>
            <a:pPr algn="ctr"/>
            <a:r>
              <a:rPr b="1" dirty="0" lang="en-US" sz="2000">
                <a:solidFill>
                  <a:schemeClr val="tx1">
                    <a:lumMod val="75000"/>
                    <a:lumOff val="25000"/>
                  </a:schemeClr>
                </a:solidFill>
              </a:rPr>
              <a:t>Height constraints</a:t>
            </a:r>
          </a:p>
        </p:txBody>
      </p:sp>
      <p:sp>
        <p:nvSpPr>
          <p:cNvPr id="15" name="TextBox 14"/>
          <p:cNvSpPr txBox="1"/>
          <p:nvPr/>
        </p:nvSpPr>
        <p:spPr>
          <a:xfrm>
            <a:off x="1115616" y="2564904"/>
            <a:ext cx="2577422" cy="400110"/>
          </a:xfrm>
          <a:prstGeom prst="rect">
            <a:avLst/>
          </a:prstGeom>
          <a:noFill/>
        </p:spPr>
        <p:txBody>
          <a:bodyPr rtlCol="0" wrap="square">
            <a:spAutoFit/>
          </a:bodyPr>
          <a:lstStyle/>
          <a:p>
            <a:r>
              <a:rPr dirty="0" lang="en-US" sz="2000">
                <a:solidFill>
                  <a:schemeClr val="tx1">
                    <a:lumMod val="75000"/>
                    <a:lumOff val="25000"/>
                  </a:schemeClr>
                </a:solidFill>
              </a:rPr>
              <a:t>Competing land uses</a:t>
            </a:r>
          </a:p>
        </p:txBody>
      </p:sp>
      <p:sp>
        <p:nvSpPr>
          <p:cNvPr id="16" name="TextBox 15"/>
          <p:cNvSpPr txBox="1"/>
          <p:nvPr/>
        </p:nvSpPr>
        <p:spPr>
          <a:xfrm>
            <a:off x="2404327" y="3670796"/>
            <a:ext cx="2232522" cy="707886"/>
          </a:xfrm>
          <a:prstGeom prst="rect">
            <a:avLst/>
          </a:prstGeom>
          <a:noFill/>
        </p:spPr>
        <p:txBody>
          <a:bodyPr rtlCol="0" wrap="square">
            <a:spAutoFit/>
          </a:bodyPr>
          <a:lstStyle/>
          <a:p>
            <a:pPr algn="ctr"/>
            <a:r>
              <a:rPr dirty="0" lang="en-US" sz="2000">
                <a:solidFill>
                  <a:schemeClr val="tx1">
                    <a:lumMod val="75000"/>
                    <a:lumOff val="25000"/>
                  </a:schemeClr>
                </a:solidFill>
              </a:rPr>
              <a:t>Land needed for national purposes</a:t>
            </a:r>
            <a:endParaRPr dirty="0" lang="en-SG" sz="2000">
              <a:solidFill>
                <a:schemeClr val="tx1">
                  <a:lumMod val="75000"/>
                  <a:lumOff val="25000"/>
                </a:schemeClr>
              </a:solidFill>
            </a:endParaRPr>
          </a:p>
        </p:txBody>
      </p:sp>
    </p:spTree>
    <p:extLst>
      <p:ext uri="{BB962C8B-B14F-4D97-AF65-F5344CB8AC3E}">
        <p14:creationId xmlns:p14="http://schemas.microsoft.com/office/powerpoint/2010/main" val="1684901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40</a:t>
            </a:fld>
            <a:r>
              <a:rPr lang="en-US">
                <a:solidFill>
                  <a:srgbClr val="FFFFFF"/>
                </a:solidFill>
              </a:rPr>
              <a:t> </a:t>
            </a:r>
            <a:endParaRPr lang="en-US" dirty="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2971800" cy="3962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04800"/>
            <a:ext cx="2562225" cy="31718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638" y="3476624"/>
            <a:ext cx="3916561" cy="293742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294498"/>
            <a:ext cx="3048000" cy="2114550"/>
          </a:xfrm>
          <a:prstGeom prst="rect">
            <a:avLst/>
          </a:prstGeom>
        </p:spPr>
      </p:pic>
      <p:sp>
        <p:nvSpPr>
          <p:cNvPr id="7" name="TextBox 6"/>
          <p:cNvSpPr txBox="1"/>
          <p:nvPr/>
        </p:nvSpPr>
        <p:spPr>
          <a:xfrm>
            <a:off x="6475751" y="914400"/>
            <a:ext cx="2242602" cy="1384995"/>
          </a:xfrm>
          <a:prstGeom prst="rect">
            <a:avLst/>
          </a:prstGeom>
          <a:noFill/>
        </p:spPr>
        <p:txBody>
          <a:bodyPr wrap="square" rtlCol="0">
            <a:spAutoFit/>
          </a:bodyPr>
          <a:lstStyle/>
          <a:p>
            <a:r>
              <a:rPr lang="en-US" sz="2800" b="1" dirty="0">
                <a:solidFill>
                  <a:srgbClr val="000000"/>
                </a:solidFill>
              </a:rPr>
              <a:t>RELIGIOUS </a:t>
            </a:r>
          </a:p>
          <a:p>
            <a:endParaRPr lang="en-US" sz="2800" b="1" dirty="0">
              <a:solidFill>
                <a:srgbClr val="000000"/>
              </a:solidFill>
            </a:endParaRPr>
          </a:p>
          <a:p>
            <a:r>
              <a:rPr lang="en-US" sz="2800" b="1" dirty="0">
                <a:solidFill>
                  <a:srgbClr val="000000"/>
                </a:solidFill>
              </a:rPr>
              <a:t>BUILDINGS</a:t>
            </a:r>
          </a:p>
        </p:txBody>
      </p:sp>
    </p:spTree>
    <p:extLst>
      <p:ext uri="{BB962C8B-B14F-4D97-AF65-F5344CB8AC3E}">
        <p14:creationId xmlns:p14="http://schemas.microsoft.com/office/powerpoint/2010/main" val="743589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41</a:t>
            </a:fld>
            <a:r>
              <a:rPr lang="en-US">
                <a:solidFill>
                  <a:srgbClr val="FFFFFF"/>
                </a:solidFill>
              </a:rPr>
              <a:t> </a:t>
            </a:r>
            <a:endParaRPr lang="en-US" dirty="0">
              <a:solidFill>
                <a:srgbClr val="FFFFFF"/>
              </a:solidFill>
            </a:endParaRPr>
          </a:p>
        </p:txBody>
      </p:sp>
      <p:sp>
        <p:nvSpPr>
          <p:cNvPr id="3" name="McK 2. Slide Title"/>
          <p:cNvSpPr txBox="1">
            <a:spLocks noChangeArrowheads="1"/>
          </p:cNvSpPr>
          <p:nvPr/>
        </p:nvSpPr>
        <p:spPr bwMode="auto">
          <a:xfrm>
            <a:off x="119406" y="51214"/>
            <a:ext cx="6277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526" rtl="0" eaLnBrk="0" fontAlgn="base" hangingPunct="0">
              <a:spcBef>
                <a:spcPct val="0"/>
              </a:spcBef>
              <a:spcAft>
                <a:spcPct val="0"/>
              </a:spcAft>
              <a:defRPr sz="2400" b="1">
                <a:solidFill>
                  <a:schemeClr val="tx2"/>
                </a:solidFill>
                <a:latin typeface="+mj-lt"/>
                <a:ea typeface="+mj-ea"/>
                <a:cs typeface="+mj-cs"/>
              </a:defRPr>
            </a:lvl1pPr>
            <a:lvl2pPr algn="l" defTabSz="913526" rtl="0" eaLnBrk="0" fontAlgn="base" hangingPunct="0">
              <a:spcBef>
                <a:spcPct val="0"/>
              </a:spcBef>
              <a:spcAft>
                <a:spcPct val="0"/>
              </a:spcAft>
              <a:defRPr sz="2400" b="1">
                <a:solidFill>
                  <a:schemeClr val="tx2"/>
                </a:solidFill>
                <a:latin typeface="Arial" pitchFamily="34" charset="0"/>
              </a:defRPr>
            </a:lvl2pPr>
            <a:lvl3pPr algn="l" defTabSz="913526" rtl="0" eaLnBrk="0" fontAlgn="base" hangingPunct="0">
              <a:spcBef>
                <a:spcPct val="0"/>
              </a:spcBef>
              <a:spcAft>
                <a:spcPct val="0"/>
              </a:spcAft>
              <a:defRPr sz="2400" b="1">
                <a:solidFill>
                  <a:schemeClr val="tx2"/>
                </a:solidFill>
                <a:latin typeface="Arial" pitchFamily="34" charset="0"/>
              </a:defRPr>
            </a:lvl3pPr>
            <a:lvl4pPr algn="l" defTabSz="913526" rtl="0" eaLnBrk="0" fontAlgn="base" hangingPunct="0">
              <a:spcBef>
                <a:spcPct val="0"/>
              </a:spcBef>
              <a:spcAft>
                <a:spcPct val="0"/>
              </a:spcAft>
              <a:defRPr sz="2400" b="1">
                <a:solidFill>
                  <a:schemeClr val="tx2"/>
                </a:solidFill>
                <a:latin typeface="Arial" pitchFamily="34" charset="0"/>
              </a:defRPr>
            </a:lvl4pPr>
            <a:lvl5pPr algn="l" defTabSz="913526" rtl="0" eaLnBrk="0" fontAlgn="base" hangingPunct="0">
              <a:spcBef>
                <a:spcPct val="0"/>
              </a:spcBef>
              <a:spcAft>
                <a:spcPct val="0"/>
              </a:spcAft>
              <a:defRPr sz="2400" b="1">
                <a:solidFill>
                  <a:schemeClr val="tx2"/>
                </a:solidFill>
                <a:latin typeface="Arial" pitchFamily="34" charset="0"/>
              </a:defRPr>
            </a:lvl5pPr>
            <a:lvl6pPr marL="466481" algn="l" defTabSz="913526" rtl="0" fontAlgn="base">
              <a:spcBef>
                <a:spcPct val="0"/>
              </a:spcBef>
              <a:spcAft>
                <a:spcPct val="0"/>
              </a:spcAft>
              <a:defRPr sz="1900" b="1">
                <a:solidFill>
                  <a:schemeClr val="tx2"/>
                </a:solidFill>
                <a:latin typeface="Arial" pitchFamily="34" charset="0"/>
              </a:defRPr>
            </a:lvl6pPr>
            <a:lvl7pPr marL="932962" algn="l" defTabSz="913526" rtl="0" fontAlgn="base">
              <a:spcBef>
                <a:spcPct val="0"/>
              </a:spcBef>
              <a:spcAft>
                <a:spcPct val="0"/>
              </a:spcAft>
              <a:defRPr sz="1900" b="1">
                <a:solidFill>
                  <a:schemeClr val="tx2"/>
                </a:solidFill>
                <a:latin typeface="Arial" pitchFamily="34" charset="0"/>
              </a:defRPr>
            </a:lvl7pPr>
            <a:lvl8pPr marL="1399443" algn="l" defTabSz="913526" rtl="0" fontAlgn="base">
              <a:spcBef>
                <a:spcPct val="0"/>
              </a:spcBef>
              <a:spcAft>
                <a:spcPct val="0"/>
              </a:spcAft>
              <a:defRPr sz="1900" b="1">
                <a:solidFill>
                  <a:schemeClr val="tx2"/>
                </a:solidFill>
                <a:latin typeface="Arial" pitchFamily="34" charset="0"/>
              </a:defRPr>
            </a:lvl8pPr>
            <a:lvl9pPr marL="1865925" algn="l" defTabSz="913526" rtl="0" fontAlgn="base">
              <a:spcBef>
                <a:spcPct val="0"/>
              </a:spcBef>
              <a:spcAft>
                <a:spcPct val="0"/>
              </a:spcAft>
              <a:defRPr sz="1900" b="1">
                <a:solidFill>
                  <a:schemeClr val="tx2"/>
                </a:solidFill>
                <a:latin typeface="Arial" pitchFamily="34" charset="0"/>
              </a:defRPr>
            </a:lvl9pPr>
          </a:lstStyle>
          <a:p>
            <a:r>
              <a:rPr lang="en-US" sz="3000" dirty="0">
                <a:solidFill>
                  <a:srgbClr val="002960"/>
                </a:solidFill>
              </a:rPr>
              <a:t>Key Planning Principles</a:t>
            </a:r>
          </a:p>
        </p:txBody>
      </p:sp>
      <p:sp>
        <p:nvSpPr>
          <p:cNvPr id="8" name="Flowchart: Preparation 7"/>
          <p:cNvSpPr/>
          <p:nvPr/>
        </p:nvSpPr>
        <p:spPr bwMode="auto">
          <a:xfrm rot="5400000">
            <a:off x="1999641" y="1114064"/>
            <a:ext cx="2488940" cy="2222268"/>
          </a:xfrm>
          <a:prstGeom prst="flowChartPreparation">
            <a:avLst/>
          </a:prstGeom>
          <a:solidFill>
            <a:srgbClr val="00E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solidFill>
                <a:srgbClr val="000000"/>
              </a:solidFill>
            </a:endParaRPr>
          </a:p>
        </p:txBody>
      </p:sp>
      <p:sp>
        <p:nvSpPr>
          <p:cNvPr id="9" name="Flowchart: Preparation 8"/>
          <p:cNvSpPr/>
          <p:nvPr/>
        </p:nvSpPr>
        <p:spPr bwMode="auto">
          <a:xfrm rot="5400000">
            <a:off x="4307006" y="1114064"/>
            <a:ext cx="2488940" cy="2222268"/>
          </a:xfrm>
          <a:prstGeom prst="flowChartPreparati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a:solidFill>
                <a:srgbClr val="000000"/>
              </a:solidFill>
            </a:endParaRPr>
          </a:p>
        </p:txBody>
      </p:sp>
      <p:sp>
        <p:nvSpPr>
          <p:cNvPr id="10" name="Flowchart: Preparation 9"/>
          <p:cNvSpPr/>
          <p:nvPr/>
        </p:nvSpPr>
        <p:spPr bwMode="auto">
          <a:xfrm rot="5400000">
            <a:off x="888507" y="3182638"/>
            <a:ext cx="2488940" cy="2222268"/>
          </a:xfrm>
          <a:prstGeom prst="flowChartPreparation">
            <a:avLst/>
          </a:prstGeom>
          <a:solidFill>
            <a:srgbClr val="FF57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a:solidFill>
                <a:srgbClr val="000000"/>
              </a:solidFill>
            </a:endParaRPr>
          </a:p>
        </p:txBody>
      </p:sp>
      <p:sp>
        <p:nvSpPr>
          <p:cNvPr id="11" name="Flowchart: Preparation 10"/>
          <p:cNvSpPr/>
          <p:nvPr/>
        </p:nvSpPr>
        <p:spPr bwMode="auto">
          <a:xfrm rot="5400000">
            <a:off x="3171550" y="3163588"/>
            <a:ext cx="2488940" cy="2222268"/>
          </a:xfrm>
          <a:prstGeom prst="flowChartPreparation">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a:solidFill>
                <a:srgbClr val="000000"/>
              </a:solidFill>
            </a:endParaRPr>
          </a:p>
        </p:txBody>
      </p:sp>
      <p:sp>
        <p:nvSpPr>
          <p:cNvPr id="12" name="Flowchart: Preparation 11"/>
          <p:cNvSpPr/>
          <p:nvPr/>
        </p:nvSpPr>
        <p:spPr bwMode="auto">
          <a:xfrm rot="5400000">
            <a:off x="5456755" y="3168896"/>
            <a:ext cx="2488940" cy="2222268"/>
          </a:xfrm>
          <a:prstGeom prst="flowChartPreparation">
            <a:avLst/>
          </a:prstGeom>
          <a:solidFill>
            <a:srgbClr val="99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a:solidFill>
                <a:srgbClr val="000000"/>
              </a:solidFill>
            </a:endParaRPr>
          </a:p>
        </p:txBody>
      </p:sp>
      <p:sp>
        <p:nvSpPr>
          <p:cNvPr id="13" name="TextBox 12"/>
          <p:cNvSpPr txBox="1"/>
          <p:nvPr/>
        </p:nvSpPr>
        <p:spPr>
          <a:xfrm>
            <a:off x="2238880" y="1648117"/>
            <a:ext cx="1999791" cy="1154162"/>
          </a:xfrm>
          <a:prstGeom prst="rect">
            <a:avLst/>
          </a:prstGeom>
          <a:noFill/>
        </p:spPr>
        <p:txBody>
          <a:bodyPr wrap="square" rtlCol="0">
            <a:spAutoFit/>
          </a:bodyPr>
          <a:lstStyle/>
          <a:p>
            <a:pPr algn="ctr"/>
            <a:r>
              <a:rPr lang="en-US" sz="2300" b="1" dirty="0">
                <a:solidFill>
                  <a:srgbClr val="FFFFFF"/>
                </a:solidFill>
                <a:latin typeface="Calibri" pitchFamily="34" charset="0"/>
              </a:rPr>
              <a:t>Adopting an Integrated Approach</a:t>
            </a:r>
            <a:endParaRPr lang="en-SG" sz="2300" b="1" dirty="0">
              <a:solidFill>
                <a:srgbClr val="FFFFFF"/>
              </a:solidFill>
              <a:latin typeface="Calibri" pitchFamily="34" charset="0"/>
            </a:endParaRPr>
          </a:p>
        </p:txBody>
      </p:sp>
      <p:sp>
        <p:nvSpPr>
          <p:cNvPr id="14" name="TextBox 13"/>
          <p:cNvSpPr txBox="1"/>
          <p:nvPr/>
        </p:nvSpPr>
        <p:spPr>
          <a:xfrm>
            <a:off x="1397159" y="3716690"/>
            <a:ext cx="1471635" cy="1154162"/>
          </a:xfrm>
          <a:prstGeom prst="rect">
            <a:avLst/>
          </a:prstGeom>
          <a:noFill/>
        </p:spPr>
        <p:txBody>
          <a:bodyPr wrap="square" rtlCol="0">
            <a:spAutoFit/>
          </a:bodyPr>
          <a:lstStyle/>
          <a:p>
            <a:pPr algn="ctr"/>
            <a:r>
              <a:rPr lang="en-US" sz="2300" b="1" dirty="0">
                <a:solidFill>
                  <a:srgbClr val="FFFFFF"/>
                </a:solidFill>
                <a:latin typeface="Calibri" pitchFamily="34" charset="0"/>
              </a:rPr>
              <a:t>Taking a long term view</a:t>
            </a:r>
            <a:endParaRPr lang="en-SG" sz="2300" b="1" dirty="0">
              <a:solidFill>
                <a:srgbClr val="FFFFFF"/>
              </a:solidFill>
              <a:latin typeface="Calibri" pitchFamily="34" charset="0"/>
            </a:endParaRPr>
          </a:p>
        </p:txBody>
      </p:sp>
      <p:sp>
        <p:nvSpPr>
          <p:cNvPr id="15" name="TextBox 14"/>
          <p:cNvSpPr txBox="1"/>
          <p:nvPr/>
        </p:nvSpPr>
        <p:spPr>
          <a:xfrm>
            <a:off x="4815658" y="1471145"/>
            <a:ext cx="1471635" cy="1508105"/>
          </a:xfrm>
          <a:prstGeom prst="rect">
            <a:avLst/>
          </a:prstGeom>
          <a:noFill/>
        </p:spPr>
        <p:txBody>
          <a:bodyPr wrap="square" rtlCol="0">
            <a:spAutoFit/>
          </a:bodyPr>
          <a:lstStyle/>
          <a:p>
            <a:pPr algn="ctr"/>
            <a:r>
              <a:rPr lang="en-US" sz="2300" b="1" dirty="0">
                <a:solidFill>
                  <a:srgbClr val="FFFFFF"/>
                </a:solidFill>
                <a:latin typeface="Calibri" pitchFamily="34" charset="0"/>
              </a:rPr>
              <a:t>Having flexibility within certainty</a:t>
            </a:r>
            <a:endParaRPr lang="en-SG" sz="2300" b="1" dirty="0">
              <a:solidFill>
                <a:srgbClr val="FFFFFF"/>
              </a:solidFill>
              <a:latin typeface="Calibri" pitchFamily="34" charset="0"/>
            </a:endParaRPr>
          </a:p>
        </p:txBody>
      </p:sp>
      <p:sp>
        <p:nvSpPr>
          <p:cNvPr id="16" name="TextBox 15"/>
          <p:cNvSpPr txBox="1"/>
          <p:nvPr/>
        </p:nvSpPr>
        <p:spPr>
          <a:xfrm>
            <a:off x="3429060" y="3530316"/>
            <a:ext cx="1973920" cy="1508105"/>
          </a:xfrm>
          <a:prstGeom prst="rect">
            <a:avLst/>
          </a:prstGeom>
          <a:noFill/>
        </p:spPr>
        <p:txBody>
          <a:bodyPr wrap="square" rtlCol="0">
            <a:spAutoFit/>
          </a:bodyPr>
          <a:lstStyle/>
          <a:p>
            <a:pPr algn="ctr"/>
            <a:r>
              <a:rPr lang="en-US" sz="2300" b="1" dirty="0">
                <a:solidFill>
                  <a:srgbClr val="FFFFFF"/>
                </a:solidFill>
                <a:latin typeface="Calibri" pitchFamily="34" charset="0"/>
              </a:rPr>
              <a:t>Having an open &amp; transparent system</a:t>
            </a:r>
            <a:endParaRPr lang="en-SG" sz="2300" b="1" dirty="0">
              <a:solidFill>
                <a:srgbClr val="FFFFFF"/>
              </a:solidFill>
              <a:latin typeface="Calibri" pitchFamily="34" charset="0"/>
            </a:endParaRPr>
          </a:p>
        </p:txBody>
      </p:sp>
      <p:sp>
        <p:nvSpPr>
          <p:cNvPr id="17" name="TextBox 16"/>
          <p:cNvSpPr txBox="1"/>
          <p:nvPr/>
        </p:nvSpPr>
        <p:spPr>
          <a:xfrm>
            <a:off x="5469804" y="3457997"/>
            <a:ext cx="2474046" cy="1862048"/>
          </a:xfrm>
          <a:prstGeom prst="rect">
            <a:avLst/>
          </a:prstGeom>
          <a:noFill/>
        </p:spPr>
        <p:txBody>
          <a:bodyPr wrap="square" rtlCol="0">
            <a:spAutoFit/>
          </a:bodyPr>
          <a:lstStyle/>
          <a:p>
            <a:pPr algn="ctr"/>
            <a:r>
              <a:rPr lang="en-US" sz="2300" b="1" dirty="0">
                <a:solidFill>
                  <a:srgbClr val="FFFFFF"/>
                </a:solidFill>
                <a:latin typeface="Calibri" pitchFamily="34" charset="0"/>
              </a:rPr>
              <a:t>Taking a balanced view towards social, business, environmental needs</a:t>
            </a:r>
            <a:endParaRPr lang="en-SG" sz="2300" b="1" dirty="0">
              <a:solidFill>
                <a:srgbClr val="FFFFFF"/>
              </a:solidFill>
              <a:latin typeface="Calibri" pitchFamily="34" charset="0"/>
            </a:endParaRPr>
          </a:p>
        </p:txBody>
      </p:sp>
    </p:spTree>
    <p:extLst>
      <p:ext uri="{BB962C8B-B14F-4D97-AF65-F5344CB8AC3E}">
        <p14:creationId xmlns:p14="http://schemas.microsoft.com/office/powerpoint/2010/main" val="624467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9A886C-2CEC-48A0-B5EA-15624022C17E}" type="slidenum">
              <a:rPr lang="en-US" smtClean="0">
                <a:solidFill>
                  <a:srgbClr val="FFFFFF"/>
                </a:solidFill>
              </a:rPr>
              <a:pPr>
                <a:defRPr/>
              </a:pPr>
              <a:t>42</a:t>
            </a:fld>
            <a:r>
              <a:rPr lang="en-US">
                <a:solidFill>
                  <a:srgbClr val="FFFFFF"/>
                </a:solidFill>
              </a:rPr>
              <a:t> </a:t>
            </a:r>
            <a:endParaRPr lang="en-US" dirty="0">
              <a:solidFill>
                <a:srgbClr val="FFFFFF"/>
              </a:solidFill>
            </a:endParaRPr>
          </a:p>
        </p:txBody>
      </p:sp>
      <p:sp>
        <p:nvSpPr>
          <p:cNvPr id="5" name="McK 2. Slide Title"/>
          <p:cNvSpPr txBox="1">
            <a:spLocks noChangeArrowheads="1"/>
          </p:cNvSpPr>
          <p:nvPr/>
        </p:nvSpPr>
        <p:spPr bwMode="auto">
          <a:xfrm>
            <a:off x="346155" y="290108"/>
            <a:ext cx="6277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3526" rtl="0" eaLnBrk="0" fontAlgn="base" hangingPunct="0">
              <a:spcBef>
                <a:spcPct val="0"/>
              </a:spcBef>
              <a:spcAft>
                <a:spcPct val="0"/>
              </a:spcAft>
              <a:defRPr sz="2400" b="1">
                <a:solidFill>
                  <a:schemeClr val="tx2"/>
                </a:solidFill>
                <a:latin typeface="+mj-lt"/>
                <a:ea typeface="+mj-ea"/>
                <a:cs typeface="+mj-cs"/>
              </a:defRPr>
            </a:lvl1pPr>
            <a:lvl2pPr algn="l" defTabSz="913526" rtl="0" eaLnBrk="0" fontAlgn="base" hangingPunct="0">
              <a:spcBef>
                <a:spcPct val="0"/>
              </a:spcBef>
              <a:spcAft>
                <a:spcPct val="0"/>
              </a:spcAft>
              <a:defRPr sz="2400" b="1">
                <a:solidFill>
                  <a:schemeClr val="tx2"/>
                </a:solidFill>
                <a:latin typeface="Arial" pitchFamily="34" charset="0"/>
              </a:defRPr>
            </a:lvl2pPr>
            <a:lvl3pPr algn="l" defTabSz="913526" rtl="0" eaLnBrk="0" fontAlgn="base" hangingPunct="0">
              <a:spcBef>
                <a:spcPct val="0"/>
              </a:spcBef>
              <a:spcAft>
                <a:spcPct val="0"/>
              </a:spcAft>
              <a:defRPr sz="2400" b="1">
                <a:solidFill>
                  <a:schemeClr val="tx2"/>
                </a:solidFill>
                <a:latin typeface="Arial" pitchFamily="34" charset="0"/>
              </a:defRPr>
            </a:lvl3pPr>
            <a:lvl4pPr algn="l" defTabSz="913526" rtl="0" eaLnBrk="0" fontAlgn="base" hangingPunct="0">
              <a:spcBef>
                <a:spcPct val="0"/>
              </a:spcBef>
              <a:spcAft>
                <a:spcPct val="0"/>
              </a:spcAft>
              <a:defRPr sz="2400" b="1">
                <a:solidFill>
                  <a:schemeClr val="tx2"/>
                </a:solidFill>
                <a:latin typeface="Arial" pitchFamily="34" charset="0"/>
              </a:defRPr>
            </a:lvl4pPr>
            <a:lvl5pPr algn="l" defTabSz="913526" rtl="0" eaLnBrk="0" fontAlgn="base" hangingPunct="0">
              <a:spcBef>
                <a:spcPct val="0"/>
              </a:spcBef>
              <a:spcAft>
                <a:spcPct val="0"/>
              </a:spcAft>
              <a:defRPr sz="2400" b="1">
                <a:solidFill>
                  <a:schemeClr val="tx2"/>
                </a:solidFill>
                <a:latin typeface="Arial" pitchFamily="34" charset="0"/>
              </a:defRPr>
            </a:lvl5pPr>
            <a:lvl6pPr marL="466481" algn="l" defTabSz="913526" rtl="0" fontAlgn="base">
              <a:spcBef>
                <a:spcPct val="0"/>
              </a:spcBef>
              <a:spcAft>
                <a:spcPct val="0"/>
              </a:spcAft>
              <a:defRPr sz="1900" b="1">
                <a:solidFill>
                  <a:schemeClr val="tx2"/>
                </a:solidFill>
                <a:latin typeface="Arial" pitchFamily="34" charset="0"/>
              </a:defRPr>
            </a:lvl6pPr>
            <a:lvl7pPr marL="932962" algn="l" defTabSz="913526" rtl="0" fontAlgn="base">
              <a:spcBef>
                <a:spcPct val="0"/>
              </a:spcBef>
              <a:spcAft>
                <a:spcPct val="0"/>
              </a:spcAft>
              <a:defRPr sz="1900" b="1">
                <a:solidFill>
                  <a:schemeClr val="tx2"/>
                </a:solidFill>
                <a:latin typeface="Arial" pitchFamily="34" charset="0"/>
              </a:defRPr>
            </a:lvl7pPr>
            <a:lvl8pPr marL="1399443" algn="l" defTabSz="913526" rtl="0" fontAlgn="base">
              <a:spcBef>
                <a:spcPct val="0"/>
              </a:spcBef>
              <a:spcAft>
                <a:spcPct val="0"/>
              </a:spcAft>
              <a:defRPr sz="1900" b="1">
                <a:solidFill>
                  <a:schemeClr val="tx2"/>
                </a:solidFill>
                <a:latin typeface="Arial" pitchFamily="34" charset="0"/>
              </a:defRPr>
            </a:lvl8pPr>
            <a:lvl9pPr marL="1865925" algn="l" defTabSz="913526" rtl="0" fontAlgn="base">
              <a:spcBef>
                <a:spcPct val="0"/>
              </a:spcBef>
              <a:spcAft>
                <a:spcPct val="0"/>
              </a:spcAft>
              <a:defRPr sz="1900" b="1">
                <a:solidFill>
                  <a:schemeClr val="tx2"/>
                </a:solidFill>
                <a:latin typeface="Arial" pitchFamily="34" charset="0"/>
              </a:defRPr>
            </a:lvl9pPr>
          </a:lstStyle>
          <a:p>
            <a:r>
              <a:rPr lang="en-US" sz="3000" dirty="0">
                <a:solidFill>
                  <a:srgbClr val="002960"/>
                </a:solidFill>
              </a:rPr>
              <a:t>Enabling Factors</a:t>
            </a:r>
          </a:p>
        </p:txBody>
      </p:sp>
      <p:sp>
        <p:nvSpPr>
          <p:cNvPr id="7" name="Flowchart: Preparation 6"/>
          <p:cNvSpPr/>
          <p:nvPr/>
        </p:nvSpPr>
        <p:spPr bwMode="auto">
          <a:xfrm rot="5400000">
            <a:off x="1999641" y="1114064"/>
            <a:ext cx="2488940" cy="2222268"/>
          </a:xfrm>
          <a:prstGeom prst="flowChartPreparation">
            <a:avLst/>
          </a:prstGeom>
          <a:solidFill>
            <a:srgbClr val="00EA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solidFill>
                <a:srgbClr val="000000"/>
              </a:solidFill>
            </a:endParaRPr>
          </a:p>
        </p:txBody>
      </p:sp>
      <p:sp>
        <p:nvSpPr>
          <p:cNvPr id="8" name="TextBox 7"/>
          <p:cNvSpPr txBox="1"/>
          <p:nvPr/>
        </p:nvSpPr>
        <p:spPr>
          <a:xfrm>
            <a:off x="2365583" y="1825088"/>
            <a:ext cx="1757056" cy="800219"/>
          </a:xfrm>
          <a:prstGeom prst="rect">
            <a:avLst/>
          </a:prstGeom>
          <a:noFill/>
        </p:spPr>
        <p:txBody>
          <a:bodyPr wrap="square" rtlCol="0">
            <a:spAutoFit/>
          </a:bodyPr>
          <a:lstStyle/>
          <a:p>
            <a:pPr algn="ctr"/>
            <a:r>
              <a:rPr lang="en-US" sz="2300" b="1" dirty="0">
                <a:solidFill>
                  <a:srgbClr val="FFFFFF"/>
                </a:solidFill>
                <a:latin typeface="Calibri" pitchFamily="34" charset="0"/>
              </a:rPr>
              <a:t>Political Will &amp; Stability</a:t>
            </a:r>
            <a:endParaRPr lang="en-SG" sz="2300" b="1" dirty="0">
              <a:solidFill>
                <a:srgbClr val="FFFFFF"/>
              </a:solidFill>
              <a:latin typeface="Calibri" pitchFamily="34" charset="0"/>
            </a:endParaRPr>
          </a:p>
        </p:txBody>
      </p:sp>
      <p:sp>
        <p:nvSpPr>
          <p:cNvPr id="9" name="Flowchart: Preparation 8"/>
          <p:cNvSpPr/>
          <p:nvPr/>
        </p:nvSpPr>
        <p:spPr bwMode="auto">
          <a:xfrm rot="5400000">
            <a:off x="4267848" y="1114063"/>
            <a:ext cx="2488940" cy="2222268"/>
          </a:xfrm>
          <a:prstGeom prst="flowChartPreparati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solidFill>
                <a:srgbClr val="000000"/>
              </a:solidFill>
            </a:endParaRPr>
          </a:p>
        </p:txBody>
      </p:sp>
      <p:sp>
        <p:nvSpPr>
          <p:cNvPr id="10" name="TextBox 9"/>
          <p:cNvSpPr txBox="1"/>
          <p:nvPr/>
        </p:nvSpPr>
        <p:spPr>
          <a:xfrm>
            <a:off x="4519042" y="1798448"/>
            <a:ext cx="1983805" cy="800219"/>
          </a:xfrm>
          <a:prstGeom prst="rect">
            <a:avLst/>
          </a:prstGeom>
          <a:noFill/>
        </p:spPr>
        <p:txBody>
          <a:bodyPr wrap="square" rtlCol="0">
            <a:spAutoFit/>
          </a:bodyPr>
          <a:lstStyle/>
          <a:p>
            <a:pPr algn="ctr"/>
            <a:r>
              <a:rPr lang="en-US" sz="2300" b="1" dirty="0">
                <a:solidFill>
                  <a:srgbClr val="FFFFFF"/>
                </a:solidFill>
                <a:latin typeface="Calibri" pitchFamily="34" charset="0"/>
              </a:rPr>
              <a:t>Good Governance</a:t>
            </a:r>
            <a:endParaRPr lang="en-SG" sz="2300" b="1" dirty="0">
              <a:solidFill>
                <a:srgbClr val="FFFFFF"/>
              </a:solidFill>
              <a:latin typeface="Calibri" pitchFamily="34" charset="0"/>
            </a:endParaRPr>
          </a:p>
        </p:txBody>
      </p:sp>
      <p:sp>
        <p:nvSpPr>
          <p:cNvPr id="11" name="Flowchart: Preparation 10"/>
          <p:cNvSpPr/>
          <p:nvPr/>
        </p:nvSpPr>
        <p:spPr bwMode="auto">
          <a:xfrm rot="5400000">
            <a:off x="869457" y="3163327"/>
            <a:ext cx="2488940" cy="2222268"/>
          </a:xfrm>
          <a:prstGeom prst="flowChartPreparation">
            <a:avLst/>
          </a:prstGeom>
          <a:solidFill>
            <a:srgbClr val="FF57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solidFill>
                <a:srgbClr val="000000"/>
              </a:solidFill>
            </a:endParaRPr>
          </a:p>
        </p:txBody>
      </p:sp>
      <p:sp>
        <p:nvSpPr>
          <p:cNvPr id="12" name="TextBox 11"/>
          <p:cNvSpPr txBox="1"/>
          <p:nvPr/>
        </p:nvSpPr>
        <p:spPr>
          <a:xfrm>
            <a:off x="1235399" y="3874351"/>
            <a:ext cx="1757056" cy="800219"/>
          </a:xfrm>
          <a:prstGeom prst="rect">
            <a:avLst/>
          </a:prstGeom>
          <a:noFill/>
        </p:spPr>
        <p:txBody>
          <a:bodyPr wrap="square" rtlCol="0">
            <a:spAutoFit/>
          </a:bodyPr>
          <a:lstStyle/>
          <a:p>
            <a:pPr algn="ctr"/>
            <a:r>
              <a:rPr lang="en-US" sz="2300" b="1" dirty="0">
                <a:solidFill>
                  <a:srgbClr val="FFFFFF"/>
                </a:solidFill>
                <a:latin typeface="Calibri" pitchFamily="34" charset="0"/>
              </a:rPr>
              <a:t>Inter-agency cooperation</a:t>
            </a:r>
            <a:endParaRPr lang="en-SG" sz="2300" b="1" dirty="0">
              <a:solidFill>
                <a:srgbClr val="FFFFFF"/>
              </a:solidFill>
              <a:latin typeface="Calibri" pitchFamily="34" charset="0"/>
            </a:endParaRPr>
          </a:p>
        </p:txBody>
      </p:sp>
      <p:sp>
        <p:nvSpPr>
          <p:cNvPr id="13" name="Flowchart: Preparation 12"/>
          <p:cNvSpPr/>
          <p:nvPr/>
        </p:nvSpPr>
        <p:spPr bwMode="auto">
          <a:xfrm rot="5400000">
            <a:off x="3140740" y="3163326"/>
            <a:ext cx="2488940" cy="2222268"/>
          </a:xfrm>
          <a:prstGeom prst="flowChartPreparation">
            <a:avLst/>
          </a:prstGeom>
          <a:solidFill>
            <a:srgbClr val="00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solidFill>
                <a:srgbClr val="000000"/>
              </a:solidFill>
            </a:endParaRPr>
          </a:p>
        </p:txBody>
      </p:sp>
      <p:sp>
        <p:nvSpPr>
          <p:cNvPr id="14" name="TextBox 13"/>
          <p:cNvSpPr txBox="1"/>
          <p:nvPr/>
        </p:nvSpPr>
        <p:spPr>
          <a:xfrm>
            <a:off x="3506682" y="3683850"/>
            <a:ext cx="1757056" cy="1154162"/>
          </a:xfrm>
          <a:prstGeom prst="rect">
            <a:avLst/>
          </a:prstGeom>
          <a:noFill/>
        </p:spPr>
        <p:txBody>
          <a:bodyPr wrap="square" rtlCol="0">
            <a:spAutoFit/>
          </a:bodyPr>
          <a:lstStyle/>
          <a:p>
            <a:pPr algn="ctr"/>
            <a:r>
              <a:rPr lang="en-US" sz="2300" b="1" dirty="0">
                <a:solidFill>
                  <a:srgbClr val="FFFFFF"/>
                </a:solidFill>
                <a:latin typeface="Calibri" pitchFamily="34" charset="0"/>
              </a:rPr>
              <a:t>Ability to implement plans</a:t>
            </a:r>
            <a:endParaRPr lang="en-SG" sz="2300" b="1" dirty="0">
              <a:solidFill>
                <a:srgbClr val="FFFFFF"/>
              </a:solidFill>
              <a:latin typeface="Calibri" pitchFamily="34" charset="0"/>
            </a:endParaRPr>
          </a:p>
        </p:txBody>
      </p:sp>
      <p:sp>
        <p:nvSpPr>
          <p:cNvPr id="15" name="Flowchart: Preparation 14"/>
          <p:cNvSpPr/>
          <p:nvPr/>
        </p:nvSpPr>
        <p:spPr bwMode="auto">
          <a:xfrm rot="5400000">
            <a:off x="5426096" y="3163327"/>
            <a:ext cx="2488940" cy="2222268"/>
          </a:xfrm>
          <a:prstGeom prst="flowChartPreparation">
            <a:avLst/>
          </a:prstGeom>
          <a:solidFill>
            <a:srgbClr val="99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SG" sz="1600" b="1" dirty="0">
              <a:solidFill>
                <a:srgbClr val="000000"/>
              </a:solidFill>
            </a:endParaRPr>
          </a:p>
        </p:txBody>
      </p:sp>
      <p:sp>
        <p:nvSpPr>
          <p:cNvPr id="16" name="TextBox 15"/>
          <p:cNvSpPr txBox="1"/>
          <p:nvPr/>
        </p:nvSpPr>
        <p:spPr>
          <a:xfrm>
            <a:off x="5559431" y="3539108"/>
            <a:ext cx="2222270" cy="1508105"/>
          </a:xfrm>
          <a:prstGeom prst="rect">
            <a:avLst/>
          </a:prstGeom>
          <a:noFill/>
        </p:spPr>
        <p:txBody>
          <a:bodyPr wrap="square" rtlCol="0">
            <a:spAutoFit/>
          </a:bodyPr>
          <a:lstStyle/>
          <a:p>
            <a:pPr algn="ctr"/>
            <a:r>
              <a:rPr lang="en-US" sz="2300" b="1" dirty="0">
                <a:solidFill>
                  <a:srgbClr val="FFFFFF"/>
                </a:solidFill>
                <a:latin typeface="Calibri" pitchFamily="34" charset="0"/>
              </a:rPr>
              <a:t>Simple &amp; Efficient Administrative System</a:t>
            </a:r>
            <a:endParaRPr lang="en-SG" sz="2300" b="1" dirty="0">
              <a:solidFill>
                <a:srgbClr val="FFFFFF"/>
              </a:solidFill>
              <a:latin typeface="Calibri" pitchFamily="34" charset="0"/>
            </a:endParaRPr>
          </a:p>
        </p:txBody>
      </p:sp>
    </p:spTree>
    <p:extLst>
      <p:ext uri="{BB962C8B-B14F-4D97-AF65-F5344CB8AC3E}">
        <p14:creationId xmlns:p14="http://schemas.microsoft.com/office/powerpoint/2010/main" val="3341203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8890000" y="54292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5" name="Line 3"/>
          <p:cNvSpPr>
            <a:spLocks noChangeShapeType="1"/>
          </p:cNvSpPr>
          <p:nvPr/>
        </p:nvSpPr>
        <p:spPr bwMode="auto">
          <a:xfrm>
            <a:off x="9582150" y="54594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8916" name="Picture 4" descr="06_NiteSkyline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952500" y="1096963"/>
            <a:ext cx="1930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dirty="0">
                <a:solidFill>
                  <a:schemeClr val="bg1"/>
                </a:solidFill>
                <a:ea typeface="Microsoft YaHei" panose="020B0503020204020204" pitchFamily="34" charset="-122"/>
              </a:rPr>
              <a:t>Thank you</a:t>
            </a:r>
            <a:r>
              <a:rPr lang="zh-CN" altLang="en-US" sz="2400" dirty="0">
                <a:solidFill>
                  <a:schemeClr val="bg1"/>
                </a:solidFill>
                <a:ea typeface="Microsoft YaHei" panose="020B0503020204020204" pitchFamily="34" charset="-122"/>
              </a:rPr>
              <a:t>！</a:t>
            </a:r>
          </a:p>
        </p:txBody>
      </p:sp>
    </p:spTree>
    <p:extLst>
      <p:ext uri="{BB962C8B-B14F-4D97-AF65-F5344CB8AC3E}">
        <p14:creationId xmlns:p14="http://schemas.microsoft.com/office/powerpoint/2010/main" val="277033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051" y="1597241"/>
            <a:ext cx="2016949" cy="1331186"/>
          </a:xfrm>
          <a:prstGeom prst="roundRect">
            <a:avLst>
              <a:gd name="adj" fmla="val 8594"/>
            </a:avLst>
          </a:prstGeom>
          <a:solidFill>
            <a:srgbClr val="FFFFFF">
              <a:shade val="85000"/>
            </a:srgbClr>
          </a:solidFill>
          <a:ln>
            <a:solidFill>
              <a:srgbClr val="BBE0E3"/>
            </a:solidFill>
          </a:ln>
          <a:effectLst>
            <a:reflection blurRad="12700" stA="38000" endPos="28000" dist="5000" dir="5400000" sy="-100000" algn="bl" rotWithShape="0"/>
          </a:effectLst>
        </p:spPr>
      </p:pic>
      <p:pic>
        <p:nvPicPr>
          <p:cNvPr id="4" name="Picture 2" descr="\\urasvr4\ms-public\CPS2011 M Slides\pictures\Gallery Pics\2010_010_URAGallery_ErnestGoh_MG_12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5455" y="1591044"/>
            <a:ext cx="2543100" cy="1695840"/>
          </a:xfrm>
          <a:prstGeom prst="roundRect">
            <a:avLst>
              <a:gd name="adj" fmla="val 8594"/>
            </a:avLst>
          </a:prstGeom>
          <a:solidFill>
            <a:srgbClr val="FFFFFF">
              <a:shade val="85000"/>
            </a:srgbClr>
          </a:solidFill>
          <a:ln w="9525">
            <a:solidFill>
              <a:srgbClr val="BBE0E3"/>
            </a:solidFill>
            <a:miter lim="800000"/>
            <a:headEnd/>
            <a:tailEnd/>
          </a:ln>
          <a:effectLst>
            <a:reflection blurRad="12700" stA="38000" endPos="28000" dist="5000" dir="5400000" sy="-100000" algn="bl" rotWithShape="0"/>
          </a:effectLst>
          <a:extLst/>
        </p:spPr>
      </p:pic>
      <p:pic>
        <p:nvPicPr>
          <p:cNvPr id="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7874" y="3400423"/>
            <a:ext cx="2070308" cy="2736706"/>
          </a:xfrm>
          <a:prstGeom prst="roundRect">
            <a:avLst>
              <a:gd name="adj" fmla="val 8594"/>
            </a:avLst>
          </a:prstGeom>
          <a:solidFill>
            <a:srgbClr val="FFFFFF">
              <a:shade val="85000"/>
            </a:srgbClr>
          </a:solidFill>
          <a:ln w="9525">
            <a:solidFill>
              <a:srgbClr val="000000"/>
            </a:solidFill>
            <a:miter lim="800000"/>
            <a:headEnd/>
            <a:tailEnd/>
          </a:ln>
          <a:effectLst>
            <a:reflection blurRad="12700" stA="38000" endPos="28000" dist="5000" dir="5400000" sy="-100000" algn="bl" rotWithShape="0"/>
          </a:effectLst>
          <a:extLst/>
        </p:spPr>
      </p:pic>
      <p:pic>
        <p:nvPicPr>
          <p:cNvPr id="7" name="Picture 3" descr="F10000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0237" y="5021980"/>
            <a:ext cx="2371413" cy="1352907"/>
          </a:xfrm>
          <a:prstGeom prst="roundRect">
            <a:avLst>
              <a:gd name="adj" fmla="val 8594"/>
            </a:avLst>
          </a:prstGeom>
          <a:solidFill>
            <a:srgbClr val="FFFFFF">
              <a:shade val="85000"/>
            </a:srgbClr>
          </a:solidFill>
          <a:ln>
            <a:solidFill>
              <a:srgbClr val="BBE0E3"/>
            </a:solidFill>
          </a:ln>
          <a:effectLst>
            <a:reflection blurRad="12700" stA="38000" endPos="28000" dist="5000" dir="5400000" sy="-100000" algn="bl" rotWithShape="0"/>
          </a:effectLst>
          <a:extLst/>
        </p:spPr>
      </p:pic>
      <p:sp>
        <p:nvSpPr>
          <p:cNvPr id="11270" name="Text Box 15"/>
          <p:cNvSpPr txBox="1">
            <a:spLocks noChangeArrowheads="1"/>
          </p:cNvSpPr>
          <p:nvPr/>
        </p:nvSpPr>
        <p:spPr bwMode="blackWhite">
          <a:xfrm>
            <a:off x="2916238" y="1601788"/>
            <a:ext cx="935037" cy="33972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600" b="1" dirty="0">
                <a:solidFill>
                  <a:srgbClr val="1F497D"/>
                </a:solidFill>
                <a:latin typeface="Calibri" panose="020F0502020204030204" pitchFamily="34" charset="0"/>
              </a:rPr>
              <a:t>Housing</a:t>
            </a:r>
          </a:p>
        </p:txBody>
      </p:sp>
      <p:sp>
        <p:nvSpPr>
          <p:cNvPr id="11271" name="Text Box 10"/>
          <p:cNvSpPr txBox="1">
            <a:spLocks noChangeArrowheads="1"/>
          </p:cNvSpPr>
          <p:nvPr/>
        </p:nvSpPr>
        <p:spPr bwMode="blackWhite">
          <a:xfrm>
            <a:off x="6739382" y="6048351"/>
            <a:ext cx="1149350" cy="30797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400" b="1" dirty="0">
                <a:solidFill>
                  <a:srgbClr val="1F497D"/>
                </a:solidFill>
              </a:rPr>
              <a:t>Industry</a:t>
            </a:r>
          </a:p>
        </p:txBody>
      </p:sp>
      <p:sp>
        <p:nvSpPr>
          <p:cNvPr id="11272" name="Text Box 11"/>
          <p:cNvSpPr txBox="1">
            <a:spLocks noChangeArrowheads="1"/>
          </p:cNvSpPr>
          <p:nvPr/>
        </p:nvSpPr>
        <p:spPr bwMode="blackWhite">
          <a:xfrm>
            <a:off x="547035" y="2620452"/>
            <a:ext cx="1944688" cy="30797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400" b="1" dirty="0">
                <a:solidFill>
                  <a:srgbClr val="1F497D"/>
                </a:solidFill>
                <a:latin typeface="Calibri" panose="020F0502020204030204" pitchFamily="34" charset="0"/>
              </a:rPr>
              <a:t>Roads &amp; Infrastructure</a:t>
            </a:r>
          </a:p>
        </p:txBody>
      </p:sp>
      <p:pic>
        <p:nvPicPr>
          <p:cNvPr id="12" name="Picture 6" descr="M2_NAG"/>
          <p:cNvPicPr>
            <a:picLocks noChangeAspect="1" noChangeArrowheads="1"/>
          </p:cNvPicPr>
          <p:nvPr/>
        </p:nvPicPr>
        <p:blipFill rotWithShape="1">
          <a:blip r:embed="rId7" cstate="email">
            <a:lum contrast="10000"/>
            <a:extLst>
              <a:ext uri="{28A0092B-C50C-407E-A947-70E740481C1C}">
                <a14:useLocalDpi xmlns:a14="http://schemas.microsoft.com/office/drawing/2010/main"/>
              </a:ext>
            </a:extLst>
          </a:blip>
          <a:srcRect/>
          <a:stretch/>
        </p:blipFill>
        <p:spPr bwMode="auto">
          <a:xfrm>
            <a:off x="5888296" y="1072033"/>
            <a:ext cx="2204909" cy="1406934"/>
          </a:xfrm>
          <a:prstGeom prst="roundRect">
            <a:avLst>
              <a:gd name="adj" fmla="val 8594"/>
            </a:avLst>
          </a:prstGeom>
          <a:solidFill>
            <a:srgbClr val="FFFFFF">
              <a:shade val="85000"/>
            </a:srgbClr>
          </a:solidFill>
          <a:ln w="9525">
            <a:solidFill>
              <a:srgbClr val="BBE0E3"/>
            </a:solidFill>
            <a:miter lim="800000"/>
            <a:headEnd/>
            <a:tailEnd/>
          </a:ln>
          <a:effectLst>
            <a:reflection blurRad="12700" stA="38000" endPos="28000" dist="5000" dir="5400000" sy="-100000" algn="bl" rotWithShape="0"/>
          </a:effectLst>
          <a:extLst/>
        </p:spPr>
      </p:pic>
      <p:pic>
        <p:nvPicPr>
          <p:cNvPr id="13" name="Picture 12" descr="Botanic garden1"/>
          <p:cNvPicPr>
            <a:picLocks noChangeAspect="1" noChangeArrowheads="1"/>
          </p:cNvPicPr>
          <p:nvPr/>
        </p:nvPicPr>
        <p:blipFill>
          <a:blip r:embed="rId8" cstate="email">
            <a:lum contrast="10000"/>
            <a:extLst>
              <a:ext uri="{28A0092B-C50C-407E-A947-70E740481C1C}">
                <a14:useLocalDpi xmlns:a14="http://schemas.microsoft.com/office/drawing/2010/main"/>
              </a:ext>
            </a:extLst>
          </a:blip>
          <a:srcRect/>
          <a:stretch>
            <a:fillRect/>
          </a:stretch>
        </p:blipFill>
        <p:spPr bwMode="auto">
          <a:xfrm>
            <a:off x="5256659" y="3282579"/>
            <a:ext cx="1850234" cy="1601744"/>
          </a:xfrm>
          <a:prstGeom prst="roundRect">
            <a:avLst>
              <a:gd name="adj" fmla="val 8594"/>
            </a:avLst>
          </a:prstGeom>
          <a:solidFill>
            <a:srgbClr val="FFFFFF">
              <a:shade val="85000"/>
            </a:srgbClr>
          </a:solidFill>
          <a:ln w="9525">
            <a:solidFill>
              <a:srgbClr val="000000"/>
            </a:solidFill>
            <a:miter lim="800000"/>
            <a:headEnd/>
            <a:tailEnd/>
          </a:ln>
          <a:effectLst>
            <a:reflection blurRad="12700" stA="38000" endPos="28000" dist="5000" dir="5400000" sy="-100000" algn="bl" rotWithShape="0"/>
          </a:effectLst>
          <a:extLst/>
        </p:spPr>
      </p:pic>
      <p:sp>
        <p:nvSpPr>
          <p:cNvPr id="11275" name="Text Box 14"/>
          <p:cNvSpPr txBox="1">
            <a:spLocks noChangeArrowheads="1"/>
          </p:cNvSpPr>
          <p:nvPr/>
        </p:nvSpPr>
        <p:spPr bwMode="blackWhite">
          <a:xfrm>
            <a:off x="5565826" y="4360448"/>
            <a:ext cx="1231900" cy="52387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400" b="1" dirty="0">
                <a:solidFill>
                  <a:srgbClr val="1F497D"/>
                </a:solidFill>
              </a:rPr>
              <a:t>Nature and Greenery</a:t>
            </a:r>
          </a:p>
        </p:txBody>
      </p:sp>
      <p:sp>
        <p:nvSpPr>
          <p:cNvPr id="11276" name="Text Box 14"/>
          <p:cNvSpPr txBox="1">
            <a:spLocks noChangeArrowheads="1"/>
          </p:cNvSpPr>
          <p:nvPr/>
        </p:nvSpPr>
        <p:spPr bwMode="blackWhite">
          <a:xfrm>
            <a:off x="2950874" y="5845277"/>
            <a:ext cx="1233488" cy="30797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400" b="1" dirty="0">
                <a:solidFill>
                  <a:srgbClr val="1F497D"/>
                </a:solidFill>
              </a:rPr>
              <a:t>Commerce</a:t>
            </a:r>
          </a:p>
        </p:txBody>
      </p:sp>
      <p:sp>
        <p:nvSpPr>
          <p:cNvPr id="11277" name="Text Box 14"/>
          <p:cNvSpPr txBox="1">
            <a:spLocks noChangeArrowheads="1"/>
          </p:cNvSpPr>
          <p:nvPr/>
        </p:nvSpPr>
        <p:spPr bwMode="blackWhite">
          <a:xfrm>
            <a:off x="5986463" y="2230438"/>
            <a:ext cx="1943100" cy="30797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400" b="1" dirty="0">
                <a:solidFill>
                  <a:srgbClr val="1F497D"/>
                </a:solidFill>
              </a:rPr>
              <a:t>Culture and Heritage</a:t>
            </a:r>
          </a:p>
        </p:txBody>
      </p:sp>
      <p:pic>
        <p:nvPicPr>
          <p:cNvPr id="23" name="Picture 6" descr="aipp"/>
          <p:cNvPicPr>
            <a:picLocks noChangeArrowheads="1"/>
          </p:cNvPicPr>
          <p:nvPr/>
        </p:nvPicPr>
        <p:blipFill>
          <a:blip r:embed="rId9" cstate="email">
            <a:lum contrast="10000"/>
            <a:extLst>
              <a:ext uri="{28A0092B-C50C-407E-A947-70E740481C1C}">
                <a14:useLocalDpi xmlns:a14="http://schemas.microsoft.com/office/drawing/2010/main"/>
              </a:ext>
            </a:extLst>
          </a:blip>
          <a:srcRect/>
          <a:stretch>
            <a:fillRect/>
          </a:stretch>
        </p:blipFill>
        <p:spPr bwMode="gray">
          <a:xfrm>
            <a:off x="7268778" y="2857873"/>
            <a:ext cx="1648854" cy="1124727"/>
          </a:xfrm>
          <a:prstGeom prst="roundRect">
            <a:avLst>
              <a:gd name="adj" fmla="val 8594"/>
            </a:avLst>
          </a:prstGeom>
          <a:solidFill>
            <a:srgbClr val="FFFFFF">
              <a:shade val="85000"/>
            </a:srgbClr>
          </a:solidFill>
          <a:ln>
            <a:solidFill>
              <a:srgbClr val="BBE0E3"/>
            </a:solidFill>
          </a:ln>
          <a:effectLst>
            <a:reflection blurRad="12700" stA="38000" endPos="28000" dist="5000" dir="5400000" sy="-100000" algn="bl" rotWithShape="0"/>
          </a:effectLst>
          <a:extLst/>
        </p:spPr>
      </p:pic>
      <p:sp>
        <p:nvSpPr>
          <p:cNvPr id="11279" name="Text Box 14"/>
          <p:cNvSpPr txBox="1">
            <a:spLocks noChangeArrowheads="1"/>
          </p:cNvSpPr>
          <p:nvPr/>
        </p:nvSpPr>
        <p:spPr bwMode="blackWhite">
          <a:xfrm>
            <a:off x="7477255" y="3696818"/>
            <a:ext cx="1231900" cy="307975"/>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sz="1400" b="1" dirty="0">
                <a:solidFill>
                  <a:srgbClr val="1F497D"/>
                </a:solidFill>
              </a:rPr>
              <a:t>Airport</a:t>
            </a:r>
          </a:p>
        </p:txBody>
      </p:sp>
      <p:sp>
        <p:nvSpPr>
          <p:cNvPr id="11281" name="TextBox 20"/>
          <p:cNvSpPr txBox="1">
            <a:spLocks noChangeArrowheads="1"/>
          </p:cNvSpPr>
          <p:nvPr/>
        </p:nvSpPr>
        <p:spPr bwMode="auto">
          <a:xfrm>
            <a:off x="107950" y="1054571"/>
            <a:ext cx="47513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sz="2200" b="1" dirty="0">
                <a:solidFill>
                  <a:prstClr val="black"/>
                </a:solidFill>
                <a:latin typeface="Calibri" panose="020F0502020204030204" pitchFamily="34" charset="0"/>
              </a:rPr>
              <a:t>Balancing different land use needs</a:t>
            </a:r>
            <a:endParaRPr lang="en-GB" sz="2200" b="1" dirty="0">
              <a:solidFill>
                <a:prstClr val="black"/>
              </a:solidFill>
              <a:latin typeface="Calibri" panose="020F0502020204030204" pitchFamily="34" charset="0"/>
            </a:endParaRPr>
          </a:p>
        </p:txBody>
      </p:sp>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0050" y="3003555"/>
            <a:ext cx="2646950" cy="1869408"/>
          </a:xfrm>
          <a:prstGeom prst="rect">
            <a:avLst/>
          </a:prstGeom>
        </p:spPr>
      </p:pic>
      <p:sp>
        <p:nvSpPr>
          <p:cNvPr id="2" name="TextBox 1"/>
          <p:cNvSpPr txBox="1"/>
          <p:nvPr/>
        </p:nvSpPr>
        <p:spPr>
          <a:xfrm>
            <a:off x="817106" y="4852501"/>
            <a:ext cx="1220001" cy="338554"/>
          </a:xfrm>
          <a:prstGeom prst="rect">
            <a:avLst/>
          </a:prstGeom>
          <a:noFill/>
        </p:spPr>
        <p:txBody>
          <a:bodyPr wrap="square" rtlCol="0">
            <a:spAutoFit/>
          </a:bodyPr>
          <a:lstStyle/>
          <a:p>
            <a:r>
              <a:rPr lang="en-US" sz="1600" dirty="0">
                <a:solidFill>
                  <a:prstClr val="black"/>
                </a:solidFill>
              </a:rPr>
              <a:t>Defence</a:t>
            </a:r>
          </a:p>
        </p:txBody>
      </p:sp>
      <p:sp>
        <p:nvSpPr>
          <p:cNvPr id="9" name="Title 8"/>
          <p:cNvSpPr>
            <a:spLocks noGrp="1"/>
          </p:cNvSpPr>
          <p:nvPr>
            <p:ph type="title"/>
          </p:nvPr>
        </p:nvSpPr>
        <p:spPr/>
        <p:txBody>
          <a:bodyPr/>
          <a:lstStyle/>
          <a:p>
            <a:r>
              <a:rPr lang="en-US" dirty="0"/>
              <a:t>Singapore: A City-State</a:t>
            </a:r>
            <a:endParaRPr lang="en-SG"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6602" y="5230634"/>
            <a:ext cx="2185398" cy="1229286"/>
          </a:xfrm>
          <a:prstGeom prst="rect">
            <a:avLst/>
          </a:prstGeom>
        </p:spPr>
      </p:pic>
      <p:sp>
        <p:nvSpPr>
          <p:cNvPr id="22" name="TextBox 21"/>
          <p:cNvSpPr txBox="1"/>
          <p:nvPr/>
        </p:nvSpPr>
        <p:spPr>
          <a:xfrm>
            <a:off x="336602" y="6496225"/>
            <a:ext cx="1651904" cy="338554"/>
          </a:xfrm>
          <a:prstGeom prst="rect">
            <a:avLst/>
          </a:prstGeom>
          <a:noFill/>
        </p:spPr>
        <p:txBody>
          <a:bodyPr wrap="square" rtlCol="0">
            <a:spAutoFit/>
          </a:bodyPr>
          <a:lstStyle/>
          <a:p>
            <a:r>
              <a:rPr lang="en-US" sz="1600" dirty="0">
                <a:solidFill>
                  <a:prstClr val="black"/>
                </a:solidFill>
              </a:rPr>
              <a:t>Water Supply</a:t>
            </a:r>
          </a:p>
        </p:txBody>
      </p:sp>
    </p:spTree>
    <p:extLst>
      <p:ext uri="{BB962C8B-B14F-4D97-AF65-F5344CB8AC3E}">
        <p14:creationId xmlns:p14="http://schemas.microsoft.com/office/powerpoint/2010/main" val="5150738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48720"/>
            <a:ext cx="8839200" cy="865680"/>
          </a:xfrm>
        </p:spPr>
        <p:txBody>
          <a:bodyPr>
            <a:normAutofit fontScale="90000"/>
          </a:bodyPr>
          <a:lstStyle/>
          <a:p>
            <a:pPr algn="r"/>
            <a:r>
              <a:rPr b="1" dirty="0" i="1" lang="en-GB" sz="3200"/>
              <a:t>Singapore in 1950s &amp; 1960s</a:t>
            </a:r>
            <a:br>
              <a:rPr b="1" dirty="0" i="1" lang="en-GB" sz="3600"/>
            </a:br>
            <a:r>
              <a:rPr dirty="0" i="1" lang="en-US" sz="2000"/>
              <a:t>Poor living condition, overcrowding, traffic congestion, inadequate infrastructure</a:t>
            </a:r>
            <a:endParaRPr b="1" dirty="0" i="1" lang="en-GB" sz="2000"/>
          </a:p>
        </p:txBody>
      </p:sp>
      <p:grpSp>
        <p:nvGrpSpPr>
          <p:cNvPr id="2" name="Group 1"/>
          <p:cNvGrpSpPr/>
          <p:nvPr/>
        </p:nvGrpSpPr>
        <p:grpSpPr>
          <a:xfrm>
            <a:off x="304800" y="914400"/>
            <a:ext cx="8458200" cy="5217359"/>
            <a:chOff x="0" y="1217612"/>
            <a:chExt cx="9144000" cy="5640388"/>
          </a:xfrm>
        </p:grpSpPr>
        <p:pic>
          <p:nvPicPr>
            <p:cNvPr descr="eu tong seng st.gif" id="12291" name="Picture 18"/>
            <p:cNvPicPr>
              <a:picLocks noChangeAspect="1"/>
            </p:cNvPicPr>
            <p:nvPr/>
          </p:nvPicPr>
          <p:blipFill>
            <a:blip cstate="print" r:embed="rId3"/>
            <a:srcRect/>
            <a:stretch>
              <a:fillRect/>
            </a:stretch>
          </p:blipFill>
          <p:spPr bwMode="auto">
            <a:xfrm>
              <a:off x="0" y="1217612"/>
              <a:ext cx="3860800" cy="2895600"/>
            </a:xfrm>
            <a:prstGeom prst="rect">
              <a:avLst/>
            </a:prstGeom>
            <a:noFill/>
            <a:ln w="9525">
              <a:noFill/>
              <a:miter lim="800000"/>
              <a:headEnd/>
              <a:tailEnd/>
            </a:ln>
          </p:spPr>
        </p:pic>
        <p:pic>
          <p:nvPicPr>
            <p:cNvPr descr="housing condition at new bridge rd.gif" id="12292" name="Picture 17"/>
            <p:cNvPicPr>
              <a:picLocks noChangeAspect="1"/>
            </p:cNvPicPr>
            <p:nvPr/>
          </p:nvPicPr>
          <p:blipFill>
            <a:blip cstate="print" r:embed="rId4"/>
            <a:srcRect/>
            <a:stretch>
              <a:fillRect/>
            </a:stretch>
          </p:blipFill>
          <p:spPr bwMode="auto">
            <a:xfrm>
              <a:off x="3048000" y="1217612"/>
              <a:ext cx="3865563" cy="2895600"/>
            </a:xfrm>
            <a:prstGeom prst="rect">
              <a:avLst/>
            </a:prstGeom>
            <a:noFill/>
            <a:ln w="9525">
              <a:noFill/>
              <a:miter lim="800000"/>
              <a:headEnd/>
              <a:tailEnd/>
            </a:ln>
          </p:spPr>
        </p:pic>
        <p:pic>
          <p:nvPicPr>
            <p:cNvPr descr="C:\Users\usbcem\Documents\Presentations\images\Flood_1978.jpg" id="12293" name="Picture 3"/>
            <p:cNvPicPr>
              <a:picLocks noChangeArrowheads="1" noChangeAspect="1"/>
            </p:cNvPicPr>
            <p:nvPr/>
          </p:nvPicPr>
          <p:blipFill rotWithShape="1">
            <a:blip cstate="print" r:embed="rId5"/>
            <a:srcRect r="44"/>
            <a:stretch/>
          </p:blipFill>
          <p:spPr bwMode="auto">
            <a:xfrm>
              <a:off x="0" y="4113212"/>
              <a:ext cx="3048000" cy="2744788"/>
            </a:xfrm>
            <a:prstGeom prst="rect">
              <a:avLst/>
            </a:prstGeom>
            <a:noFill/>
            <a:ln w="9525">
              <a:noFill/>
              <a:miter lim="800000"/>
              <a:headEnd/>
              <a:tailEnd/>
            </a:ln>
          </p:spPr>
        </p:pic>
        <p:pic>
          <p:nvPicPr>
            <p:cNvPr descr="traffic congestion.bmp" id="12294" name="Picture 18"/>
            <p:cNvPicPr>
              <a:picLocks noChangeAspect="1"/>
            </p:cNvPicPr>
            <p:nvPr/>
          </p:nvPicPr>
          <p:blipFill>
            <a:blip cstate="print" r:embed="rId6">
              <a:grayscl/>
            </a:blip>
            <a:srcRect/>
            <a:stretch>
              <a:fillRect/>
            </a:stretch>
          </p:blipFill>
          <p:spPr bwMode="auto">
            <a:xfrm>
              <a:off x="5619750" y="4111625"/>
              <a:ext cx="3524250" cy="2735262"/>
            </a:xfrm>
            <a:prstGeom prst="rect">
              <a:avLst/>
            </a:prstGeom>
            <a:noFill/>
            <a:ln w="9525">
              <a:noFill/>
              <a:miter lim="800000"/>
              <a:headEnd/>
              <a:tailEnd/>
            </a:ln>
          </p:spPr>
        </p:pic>
        <p:pic>
          <p:nvPicPr>
            <p:cNvPr descr="Slide33_RobertsonQuay1970s_URA_s" id="12295" name="Picture 8"/>
            <p:cNvPicPr>
              <a:picLocks noChangeArrowheads="1" noChangeAspect="1"/>
            </p:cNvPicPr>
            <p:nvPr/>
          </p:nvPicPr>
          <p:blipFill>
            <a:blip cstate="print" r:embed="rId7">
              <a:grayscl/>
            </a:blip>
            <a:srcRect r="20"/>
            <a:stretch>
              <a:fillRect/>
            </a:stretch>
          </p:blipFill>
          <p:spPr bwMode="auto">
            <a:xfrm>
              <a:off x="3048000" y="4108450"/>
              <a:ext cx="3124200" cy="2747962"/>
            </a:xfrm>
            <a:prstGeom prst="rect">
              <a:avLst/>
            </a:prstGeom>
            <a:noFill/>
            <a:ln w="9525">
              <a:noFill/>
              <a:miter lim="800000"/>
              <a:headEnd/>
              <a:tailEnd/>
            </a:ln>
          </p:spPr>
        </p:pic>
        <p:pic>
          <p:nvPicPr>
            <p:cNvPr descr="Jurong Ind002" id="12296" name="Picture 8"/>
            <p:cNvPicPr>
              <a:picLocks noChangeArrowheads="1" noChangeAspect="1"/>
            </p:cNvPicPr>
            <p:nvPr/>
          </p:nvPicPr>
          <p:blipFill>
            <a:blip cstate="print" r:embed="rId8"/>
            <a:srcRect/>
            <a:stretch>
              <a:fillRect/>
            </a:stretch>
          </p:blipFill>
          <p:spPr bwMode="auto">
            <a:xfrm>
              <a:off x="6172200" y="1217612"/>
              <a:ext cx="2971800" cy="2895600"/>
            </a:xfrm>
            <a:prstGeom prst="rect">
              <a:avLst/>
            </a:prstGeom>
            <a:noFill/>
            <a:ln w="9525">
              <a:noFill/>
              <a:miter lim="800000"/>
              <a:headEnd/>
              <a:tailEnd/>
            </a:ln>
          </p:spPr>
        </p:pic>
      </p:grpSp>
      <p:cxnSp>
        <p:nvCxnSpPr>
          <p:cNvPr id="10" name="Straight Connector 9"/>
          <p:cNvCxnSpPr/>
          <p:nvPr/>
        </p:nvCxnSpPr>
        <p:spPr>
          <a:xfrm flipH="1">
            <a:off x="0" y="3578506"/>
            <a:ext cx="8763000"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914400"/>
            <a:ext cx="0" cy="5286535"/>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4085" y="914400"/>
            <a:ext cx="0" cy="5286535"/>
          </a:xfrm>
          <a:prstGeom prst="line">
            <a:avLst/>
          </a:prstGeom>
          <a:ln w="146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9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867399"/>
            <a:ext cx="9144000" cy="976313"/>
          </a:xfrm>
          <a:prstGeom prst="rect">
            <a:avLst/>
          </a:prstGeom>
          <a:solidFill>
            <a:schemeClr val="bg1">
              <a:lumMod val="9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dirty="0">
                <a:solidFill>
                  <a:schemeClr val="tx1"/>
                </a:solidFill>
                <a:latin typeface="Cambria" pitchFamily="18" charset="0"/>
              </a:rPr>
              <a:t>Overcrowded squatters</a:t>
            </a:r>
          </a:p>
        </p:txBody>
      </p:sp>
      <p:grpSp>
        <p:nvGrpSpPr>
          <p:cNvPr id="10" name="Group 9"/>
          <p:cNvGrpSpPr/>
          <p:nvPr/>
        </p:nvGrpSpPr>
        <p:grpSpPr>
          <a:xfrm>
            <a:off x="-3175" y="0"/>
            <a:ext cx="9169400" cy="6860382"/>
            <a:chOff x="-3175" y="0"/>
            <a:chExt cx="9169400" cy="6860382"/>
          </a:xfrm>
        </p:grpSpPr>
        <p:pic>
          <p:nvPicPr>
            <p:cNvPr id="38914" name="Picture 2" descr="C:\Users\USBlal\Documents\CLC\Briefings\Singapore-UK Future Cities Workshop\Slide38_Chinatown1970s_URA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7175" cy="68603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75" y="0"/>
              <a:ext cx="9163050" cy="914400"/>
            </a:xfrm>
            <a:prstGeom prst="rect">
              <a:avLst/>
            </a:prstGeom>
            <a:solidFill>
              <a:schemeClr val="bg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dirty="0">
                  <a:solidFill>
                    <a:schemeClr val="tx1"/>
                  </a:solidFill>
                  <a:latin typeface="Cambria" pitchFamily="18" charset="0"/>
                </a:rPr>
                <a:t>Poor Living Conditions in the 1950-60s</a:t>
              </a:r>
            </a:p>
          </p:txBody>
        </p:sp>
      </p:grpSp>
      <p:sp>
        <p:nvSpPr>
          <p:cNvPr id="6" name="TextBox 7"/>
          <p:cNvSpPr txBox="1">
            <a:spLocks noChangeArrowheads="1"/>
          </p:cNvSpPr>
          <p:nvPr/>
        </p:nvSpPr>
        <p:spPr bwMode="auto">
          <a:xfrm>
            <a:off x="5562600" y="6567487"/>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dirty="0"/>
              <a:t>Source: Urban Development Authority (URA)</a:t>
            </a:r>
            <a:endParaRPr lang="en-GB" sz="1200" b="1" dirty="0"/>
          </a:p>
        </p:txBody>
      </p:sp>
      <p:sp>
        <p:nvSpPr>
          <p:cNvPr id="4" name="TextBox 3"/>
          <p:cNvSpPr txBox="1"/>
          <p:nvPr/>
        </p:nvSpPr>
        <p:spPr>
          <a:xfrm>
            <a:off x="4267200" y="3430191"/>
            <a:ext cx="2438400"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6120609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0" y="8758"/>
            <a:ext cx="9144000" cy="6482449"/>
          </a:xfrm>
          <a:prstGeom prst="rect">
            <a:avLst/>
          </a:prstGeom>
        </p:spPr>
      </p:pic>
    </p:spTree>
    <p:extLst>
      <p:ext uri="{BB962C8B-B14F-4D97-AF65-F5344CB8AC3E}">
        <p14:creationId xmlns:p14="http://schemas.microsoft.com/office/powerpoint/2010/main" val="424635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6525344" cy="5355312"/>
          </a:xfrm>
          <a:prstGeom prst="rect">
            <a:avLst/>
          </a:prstGeom>
          <a:noFill/>
        </p:spPr>
        <p:txBody>
          <a:bodyPr wrap="square" rtlCol="0">
            <a:spAutoFit/>
          </a:bodyPr>
          <a:lstStyle/>
          <a:p>
            <a:pPr algn="ctr"/>
            <a:r>
              <a:rPr lang="en-US" sz="3600" dirty="0"/>
              <a:t>LONG TERM FORWARD </a:t>
            </a:r>
            <a:r>
              <a:rPr lang="en-US" sz="3600" dirty="0">
                <a:solidFill>
                  <a:srgbClr val="FF0000"/>
                </a:solidFill>
              </a:rPr>
              <a:t>LAND USE PLANNING </a:t>
            </a:r>
          </a:p>
          <a:p>
            <a:pPr algn="ctr"/>
            <a:r>
              <a:rPr lang="en-US" sz="3600" dirty="0"/>
              <a:t>PLAYS A KEY ROLE IN SINGAPORE’S</a:t>
            </a:r>
          </a:p>
          <a:p>
            <a:pPr algn="ctr"/>
            <a:r>
              <a:rPr lang="en-US" sz="3600" dirty="0"/>
              <a:t>DEVELOPMENT</a:t>
            </a:r>
          </a:p>
          <a:p>
            <a:pPr algn="ctr"/>
            <a:endParaRPr lang="en-US" sz="3600" dirty="0"/>
          </a:p>
          <a:p>
            <a:pPr algn="ctr"/>
            <a:endParaRPr lang="en-US" sz="3600" dirty="0"/>
          </a:p>
          <a:p>
            <a:pPr algn="ctr"/>
            <a:r>
              <a:rPr lang="en-US" sz="3600" dirty="0"/>
              <a:t>PLANS ARE </a:t>
            </a:r>
            <a:r>
              <a:rPr lang="en-US" sz="3600" dirty="0">
                <a:solidFill>
                  <a:srgbClr val="FF0000"/>
                </a:solidFill>
              </a:rPr>
              <a:t>IMPLEMENTED/REALISED</a:t>
            </a:r>
          </a:p>
          <a:p>
            <a:endParaRPr lang="en-US" dirty="0"/>
          </a:p>
        </p:txBody>
      </p:sp>
    </p:spTree>
    <p:extLst>
      <p:ext uri="{BB962C8B-B14F-4D97-AF65-F5344CB8AC3E}">
        <p14:creationId xmlns:p14="http://schemas.microsoft.com/office/powerpoint/2010/main" val="2827917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Logo"/>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heme/theme1.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18753</TotalTime>
  <Words>1485</Words>
  <Application>Microsoft Office PowerPoint</Application>
  <PresentationFormat>On-screen Show (4:3)</PresentationFormat>
  <Paragraphs>430</Paragraphs>
  <Slides>43</Slides>
  <Notes>24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43</vt:i4>
      </vt:variant>
    </vt:vector>
  </HeadingPairs>
  <TitlesOfParts>
    <vt:vector size="61" baseType="lpstr">
      <vt:lpstr>Dax-Light</vt:lpstr>
      <vt:lpstr>Dax-Medium</vt:lpstr>
      <vt:lpstr>Gulim</vt:lpstr>
      <vt:lpstr>Microsoft YaHei</vt:lpstr>
      <vt:lpstr>Monotype Sorts</vt:lpstr>
      <vt:lpstr>MS PGothic</vt:lpstr>
      <vt:lpstr>宋体</vt:lpstr>
      <vt:lpstr>宋体</vt:lpstr>
      <vt:lpstr>Arial</vt:lpstr>
      <vt:lpstr>Arial Narrow</vt:lpstr>
      <vt:lpstr>Calibri</vt:lpstr>
      <vt:lpstr>Cambria</vt:lpstr>
      <vt:lpstr>Times New Roman</vt:lpstr>
      <vt:lpstr>Wingdings</vt:lpstr>
      <vt:lpstr>Blank</vt:lpstr>
      <vt:lpstr>3_Office Theme</vt:lpstr>
      <vt:lpstr>Office Theme</vt:lpstr>
      <vt:lpstr>Default Design</vt:lpstr>
      <vt:lpstr>PowerPoint Presentation</vt:lpstr>
      <vt:lpstr>PowerPoint Presentation</vt:lpstr>
      <vt:lpstr>PowerPoint Presentation</vt:lpstr>
      <vt:lpstr>PowerPoint Presentation</vt:lpstr>
      <vt:lpstr>Singapore: A City-State</vt:lpstr>
      <vt:lpstr>Singapore in 1950s &amp; 1960s Poor living condition, overcrowding, traffic congestion, inadequate infrastructure</vt:lpstr>
      <vt:lpstr>PowerPoint Presentation</vt:lpstr>
      <vt:lpstr>PowerPoint Presentation</vt:lpstr>
      <vt:lpstr>PowerPoint Presentation</vt:lpstr>
      <vt:lpstr>PowerPoint Presentation</vt:lpstr>
      <vt:lpstr>PowerPoint Presentation</vt:lpstr>
      <vt:lpstr>PowerPoint Presentation</vt:lpstr>
      <vt:lpstr>Land Use Concept Plan 1971</vt:lpstr>
      <vt:lpstr>PowerPoint Presentation</vt:lpstr>
      <vt:lpstr>PowerPoint Presentation</vt:lpstr>
      <vt:lpstr>PowerPoint Presentation</vt:lpstr>
      <vt:lpstr>PowerPoint Presentation</vt:lpstr>
      <vt:lpstr>Integrated Master Planning</vt:lpstr>
      <vt:lpstr>PowerPoint Presentation</vt:lpstr>
      <vt:lpstr>PowerPoint Presentation</vt:lpstr>
      <vt:lpstr>Integrated Township Planning</vt:lpstr>
      <vt:lpstr>PowerPoint Presentation</vt:lpstr>
      <vt:lpstr>Integrated Transport Hub</vt:lpstr>
      <vt:lpstr>PowerPoint Presentation</vt:lpstr>
      <vt:lpstr>PowerPoint Presentation</vt:lpstr>
      <vt:lpstr>PowerPoint Presentation</vt:lpstr>
      <vt:lpstr>PowerPoint Presentation</vt:lpstr>
      <vt:lpstr>PowerPoint Presentation</vt:lpstr>
      <vt:lpstr>PowerPoint Presentation</vt:lpstr>
      <vt:lpstr>Competitive Economy: Moving up the value chain</vt:lpstr>
      <vt:lpstr>PowerPoint Presentation</vt:lpstr>
      <vt:lpstr>Decentralisation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Charlene Chua</dc:creator>
  <cp:lastModifiedBy>KY</cp:lastModifiedBy>
  <cp:revision>250</cp:revision>
  <cp:lastPrinted>2013-08-15T04:03:04Z</cp:lastPrinted>
  <dcterms:created xsi:type="dcterms:W3CDTF">2013-01-28T04:31:46Z</dcterms:created>
  <dcterms:modified xsi:type="dcterms:W3CDTF">2018-08-05T09:29:11Z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3174365</vt:lpwstr>
  </property>
  <property fmtid="{D5CDD505-2E9C-101B-9397-08002B2CF9AE}" name="NXPowerLiteSettings" pid="3">
    <vt:lpwstr>F7200358026400</vt:lpwstr>
  </property>
  <property fmtid="{D5CDD505-2E9C-101B-9397-08002B2CF9AE}" name="NXPowerLiteVersion" pid="4">
    <vt:lpwstr>D7.1.1</vt:lpwstr>
  </property>
</Properties>
</file>